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3748699" cy="374869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117163" y="0"/>
            <a:ext cx="3170837" cy="3748699"/>
          </a:xfrm>
          <a:prstGeom prst="rect">
            <a:avLst/>
          </a:prstGeom>
        </p:spPr>
      </p:pic>
      <p:sp>
        <p:nvSpPr>
          <p:cNvPr name="TextBox 4" id="4"/>
          <p:cNvSpPr txBox="true"/>
          <p:nvPr/>
        </p:nvSpPr>
        <p:spPr>
          <a:xfrm rot="0">
            <a:off x="3213665" y="2742920"/>
            <a:ext cx="11903499" cy="3215430"/>
          </a:xfrm>
          <a:prstGeom prst="rect">
            <a:avLst/>
          </a:prstGeom>
        </p:spPr>
        <p:txBody>
          <a:bodyPr anchor="t" rtlCol="false" tIns="0" lIns="0" bIns="0" rIns="0">
            <a:spAutoFit/>
          </a:bodyPr>
          <a:lstStyle/>
          <a:p>
            <a:pPr algn="ctr">
              <a:lnSpc>
                <a:spcPts val="8621"/>
              </a:lnSpc>
            </a:pPr>
            <a:r>
              <a:rPr lang="en-US" sz="6158">
                <a:solidFill>
                  <a:srgbClr val="000000"/>
                </a:solidFill>
                <a:latin typeface="Open Sans Light Bold"/>
              </a:rPr>
              <a:t>Projet 4: Anticipez les besoins en consommation électrique de bâtiments</a:t>
            </a:r>
          </a:p>
        </p:txBody>
      </p:sp>
      <p:sp>
        <p:nvSpPr>
          <p:cNvPr name="TextBox 5" id="5"/>
          <p:cNvSpPr txBox="true"/>
          <p:nvPr/>
        </p:nvSpPr>
        <p:spPr>
          <a:xfrm rot="0">
            <a:off x="0" y="8526832"/>
            <a:ext cx="5184786" cy="1135646"/>
          </a:xfrm>
          <a:prstGeom prst="rect">
            <a:avLst/>
          </a:prstGeom>
        </p:spPr>
        <p:txBody>
          <a:bodyPr anchor="t" rtlCol="false" tIns="0" lIns="0" bIns="0" rIns="0">
            <a:spAutoFit/>
          </a:bodyPr>
          <a:lstStyle/>
          <a:p>
            <a:pPr algn="ctr">
              <a:lnSpc>
                <a:spcPts val="4255"/>
              </a:lnSpc>
            </a:pPr>
            <a:r>
              <a:rPr lang="en-US" sz="3039">
                <a:solidFill>
                  <a:srgbClr val="000000"/>
                </a:solidFill>
                <a:latin typeface="Open Sans Bold"/>
              </a:rPr>
              <a:t>YOUSRA AZZABI</a:t>
            </a:r>
          </a:p>
          <a:p>
            <a:pPr algn="ctr">
              <a:lnSpc>
                <a:spcPts val="4955"/>
              </a:lnSpc>
            </a:pPr>
            <a:r>
              <a:rPr lang="en-US" sz="3539">
                <a:solidFill>
                  <a:srgbClr val="000000"/>
                </a:solidFill>
                <a:latin typeface="Open Sans Bold"/>
              </a:rPr>
              <a:t>17/12/2022</a:t>
            </a:r>
          </a:p>
        </p:txBody>
      </p:sp>
      <p:sp>
        <p:nvSpPr>
          <p:cNvPr name="TextBox 6" id="6"/>
          <p:cNvSpPr txBox="true"/>
          <p:nvPr/>
        </p:nvSpPr>
        <p:spPr>
          <a:xfrm rot="0">
            <a:off x="17593721" y="9248140"/>
            <a:ext cx="334863" cy="752476"/>
          </a:xfrm>
          <a:prstGeom prst="rect">
            <a:avLst/>
          </a:prstGeom>
        </p:spPr>
        <p:txBody>
          <a:bodyPr anchor="t" rtlCol="false" tIns="0" lIns="0" bIns="0" rIns="0">
            <a:spAutoFit/>
          </a:bodyPr>
          <a:lstStyle/>
          <a:p>
            <a:pPr algn="ctr">
              <a:lnSpc>
                <a:spcPts val="6299"/>
              </a:lnSpc>
            </a:pPr>
            <a:r>
              <a:rPr lang="en-US" sz="4499">
                <a:solidFill>
                  <a:srgbClr val="000000"/>
                </a:solidFill>
                <a:latin typeface="Open Sans Extra Bold"/>
              </a:rPr>
              <a:t>1</a:t>
            </a:r>
          </a:p>
        </p:txBody>
      </p:sp>
      <p:sp>
        <p:nvSpPr>
          <p:cNvPr name="TextBox 7" id="7"/>
          <p:cNvSpPr txBox="true"/>
          <p:nvPr/>
        </p:nvSpPr>
        <p:spPr>
          <a:xfrm rot="0">
            <a:off x="1874350" y="6562573"/>
            <a:ext cx="14378270" cy="1889759"/>
          </a:xfrm>
          <a:prstGeom prst="rect">
            <a:avLst/>
          </a:prstGeom>
        </p:spPr>
        <p:txBody>
          <a:bodyPr anchor="t" rtlCol="false" tIns="0" lIns="0" bIns="0" rIns="0">
            <a:spAutoFit/>
          </a:bodyPr>
          <a:lstStyle/>
          <a:p>
            <a:pPr algn="ctr">
              <a:lnSpc>
                <a:spcPts val="5040"/>
              </a:lnSpc>
              <a:spcBef>
                <a:spcPct val="0"/>
              </a:spcBef>
            </a:pPr>
            <a:r>
              <a:rPr lang="en-US" sz="3600" u="sng">
                <a:solidFill>
                  <a:srgbClr val="8C52FF"/>
                </a:solidFill>
                <a:latin typeface="Open Sans Bold"/>
              </a:rPr>
              <a:t>Objectif: Ville neutre en 2050 en émission de CO2</a:t>
            </a:r>
          </a:p>
          <a:p>
            <a:pPr algn="ctr">
              <a:lnSpc>
                <a:spcPts val="5040"/>
              </a:lnSpc>
              <a:spcBef>
                <a:spcPct val="0"/>
              </a:spcBef>
            </a:pPr>
            <a:r>
              <a:rPr lang="en-US" sz="3600" u="sng">
                <a:solidFill>
                  <a:srgbClr val="8C52FF"/>
                </a:solidFill>
                <a:latin typeface="Open Sans Bold"/>
              </a:rPr>
              <a:t>Mission: Prédiction de l'émission de CO2 et de la consommation totale d'énergie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474" t="58075" r="6161" b="10443"/>
          <a:stretch>
            <a:fillRect/>
          </a:stretch>
        </p:blipFill>
        <p:spPr>
          <a:xfrm flipH="false" flipV="false" rot="0">
            <a:off x="709063" y="5754814"/>
            <a:ext cx="16180208" cy="3656201"/>
          </a:xfrm>
          <a:prstGeom prst="rect">
            <a:avLst/>
          </a:prstGeom>
        </p:spPr>
      </p:pic>
      <p:sp>
        <p:nvSpPr>
          <p:cNvPr name="TextBox 3" id="3"/>
          <p:cNvSpPr txBox="true"/>
          <p:nvPr/>
        </p:nvSpPr>
        <p:spPr>
          <a:xfrm rot="0">
            <a:off x="17355198" y="9163050"/>
            <a:ext cx="753864"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10</a:t>
            </a:r>
          </a:p>
        </p:txBody>
      </p:sp>
      <p:sp>
        <p:nvSpPr>
          <p:cNvPr name="TextBox 4" id="4"/>
          <p:cNvSpPr txBox="true"/>
          <p:nvPr/>
        </p:nvSpPr>
        <p:spPr>
          <a:xfrm rot="0">
            <a:off x="364789" y="1380436"/>
            <a:ext cx="7690545"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Codage des variables catégorielles</a:t>
            </a:r>
          </a:p>
        </p:txBody>
      </p:sp>
      <p:sp>
        <p:nvSpPr>
          <p:cNvPr name="TextBox 5" id="5"/>
          <p:cNvSpPr txBox="true"/>
          <p:nvPr/>
        </p:nvSpPr>
        <p:spPr>
          <a:xfrm rot="0">
            <a:off x="364789" y="342346"/>
            <a:ext cx="8970368" cy="887095"/>
          </a:xfrm>
          <a:prstGeom prst="rect">
            <a:avLst/>
          </a:prstGeom>
        </p:spPr>
        <p:txBody>
          <a:bodyPr anchor="t" rtlCol="false" tIns="0" lIns="0" bIns="0" rIns="0">
            <a:spAutoFit/>
          </a:bodyPr>
          <a:lstStyle/>
          <a:p>
            <a:pPr algn="ctr">
              <a:lnSpc>
                <a:spcPts val="7279"/>
              </a:lnSpc>
            </a:pPr>
            <a:r>
              <a:rPr lang="en-US" sz="5199">
                <a:solidFill>
                  <a:srgbClr val="003DA5"/>
                </a:solidFill>
                <a:latin typeface="Open Sans Bold"/>
              </a:rPr>
              <a:t>4. Préparation des données</a:t>
            </a:r>
          </a:p>
        </p:txBody>
      </p:sp>
      <p:sp>
        <p:nvSpPr>
          <p:cNvPr name="TextBox 6" id="6"/>
          <p:cNvSpPr txBox="true"/>
          <p:nvPr/>
        </p:nvSpPr>
        <p:spPr>
          <a:xfrm rot="0">
            <a:off x="364789" y="2113226"/>
            <a:ext cx="9659045" cy="613409"/>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 Encodage preprocessing.OneHotEncoder()</a:t>
            </a:r>
          </a:p>
        </p:txBody>
      </p:sp>
      <p:sp>
        <p:nvSpPr>
          <p:cNvPr name="TextBox 7" id="7"/>
          <p:cNvSpPr txBox="true"/>
          <p:nvPr/>
        </p:nvSpPr>
        <p:spPr>
          <a:xfrm rot="0">
            <a:off x="364789" y="2871841"/>
            <a:ext cx="16650639" cy="3048679"/>
          </a:xfrm>
          <a:prstGeom prst="rect">
            <a:avLst/>
          </a:prstGeom>
        </p:spPr>
        <p:txBody>
          <a:bodyPr anchor="t" rtlCol="false" tIns="0" lIns="0" bIns="0" rIns="0">
            <a:spAutoFit/>
          </a:bodyPr>
          <a:lstStyle/>
          <a:p>
            <a:pPr>
              <a:lnSpc>
                <a:spcPts val="4036"/>
              </a:lnSpc>
            </a:pPr>
            <a:r>
              <a:rPr lang="en-US" sz="2883">
                <a:solidFill>
                  <a:srgbClr val="000000"/>
                </a:solidFill>
                <a:latin typeface="Open Sans"/>
              </a:rPr>
              <a:t>Notre dataframe contient 2 variables catégorielles non ordinales : PrimaryPropertyType et Neighborhood et 1 variable ordinale : YearBuilt.</a:t>
            </a:r>
          </a:p>
          <a:p>
            <a:pPr>
              <a:lnSpc>
                <a:spcPts val="4036"/>
              </a:lnSpc>
            </a:pPr>
            <a:r>
              <a:rPr lang="en-US" sz="2883">
                <a:solidFill>
                  <a:srgbClr val="000000"/>
                </a:solidFill>
                <a:latin typeface="Open Sans"/>
              </a:rPr>
              <a:t>Les variables catégorielles vont être codées à l'aide de la librairie sklearn. Les variables catégorielles non ordinales vont être codées à l'aide preprocessing.OneHotEncoder()tandis que la variable ordinale va être codée avec preprocessing.LabelEncoder()</a:t>
            </a:r>
          </a:p>
          <a:p>
            <a:pPr>
              <a:lnSpc>
                <a:spcPts val="428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333" t="68773" r="18769" b="24453"/>
          <a:stretch>
            <a:fillRect/>
          </a:stretch>
        </p:blipFill>
        <p:spPr>
          <a:xfrm flipH="false" flipV="false" rot="0">
            <a:off x="736303" y="1185124"/>
            <a:ext cx="13094631" cy="768689"/>
          </a:xfrm>
          <a:prstGeom prst="rect">
            <a:avLst/>
          </a:prstGeom>
        </p:spPr>
      </p:pic>
      <p:pic>
        <p:nvPicPr>
          <p:cNvPr name="Picture 3" id="3"/>
          <p:cNvPicPr>
            <a:picLocks noChangeAspect="true"/>
          </p:cNvPicPr>
          <p:nvPr/>
        </p:nvPicPr>
        <p:blipFill>
          <a:blip r:embed="rId2"/>
          <a:srcRect l="16333" t="75350" r="27652" b="11717"/>
          <a:stretch>
            <a:fillRect/>
          </a:stretch>
        </p:blipFill>
        <p:spPr>
          <a:xfrm flipH="false" flipV="false" rot="0">
            <a:off x="736303" y="3548416"/>
            <a:ext cx="12281648" cy="1595084"/>
          </a:xfrm>
          <a:prstGeom prst="rect">
            <a:avLst/>
          </a:prstGeom>
        </p:spPr>
      </p:pic>
      <p:sp>
        <p:nvSpPr>
          <p:cNvPr name="TextBox 4" id="4"/>
          <p:cNvSpPr txBox="true"/>
          <p:nvPr/>
        </p:nvSpPr>
        <p:spPr>
          <a:xfrm rot="0">
            <a:off x="736303" y="210381"/>
            <a:ext cx="8129389" cy="613409"/>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Division des données (Train et test) </a:t>
            </a:r>
          </a:p>
        </p:txBody>
      </p:sp>
      <p:sp>
        <p:nvSpPr>
          <p:cNvPr name="TextBox 5" id="5"/>
          <p:cNvSpPr txBox="true"/>
          <p:nvPr/>
        </p:nvSpPr>
        <p:spPr>
          <a:xfrm rot="0">
            <a:off x="736303" y="2573057"/>
            <a:ext cx="13892808" cy="613409"/>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Normalisation via la méthode StandardScaler de Scikit-Learn</a:t>
            </a:r>
          </a:p>
        </p:txBody>
      </p:sp>
      <p:sp>
        <p:nvSpPr>
          <p:cNvPr name="TextBox 6" id="6"/>
          <p:cNvSpPr txBox="true"/>
          <p:nvPr/>
        </p:nvSpPr>
        <p:spPr>
          <a:xfrm rot="0">
            <a:off x="543391" y="5048250"/>
            <a:ext cx="7558385" cy="927100"/>
          </a:xfrm>
          <a:prstGeom prst="rect">
            <a:avLst/>
          </a:prstGeom>
        </p:spPr>
        <p:txBody>
          <a:bodyPr anchor="t" rtlCol="false" tIns="0" lIns="0" bIns="0" rIns="0">
            <a:spAutoFit/>
          </a:bodyPr>
          <a:lstStyle/>
          <a:p>
            <a:pPr algn="ctr">
              <a:lnSpc>
                <a:spcPts val="7699"/>
              </a:lnSpc>
              <a:spcBef>
                <a:spcPct val="0"/>
              </a:spcBef>
            </a:pPr>
            <a:r>
              <a:rPr lang="en-US" sz="5499">
                <a:solidFill>
                  <a:srgbClr val="003DA4"/>
                </a:solidFill>
                <a:latin typeface="Open Sans Bold"/>
              </a:rPr>
              <a:t>5. Feature ingénierie: </a:t>
            </a:r>
          </a:p>
        </p:txBody>
      </p:sp>
      <p:sp>
        <p:nvSpPr>
          <p:cNvPr name="TextBox 7" id="7"/>
          <p:cNvSpPr txBox="true"/>
          <p:nvPr/>
        </p:nvSpPr>
        <p:spPr>
          <a:xfrm rot="0">
            <a:off x="15084425" y="525994"/>
            <a:ext cx="2174875" cy="1251584"/>
          </a:xfrm>
          <a:prstGeom prst="rect">
            <a:avLst/>
          </a:prstGeom>
        </p:spPr>
        <p:txBody>
          <a:bodyPr anchor="t" rtlCol="false" tIns="0" lIns="0" bIns="0" rIns="0">
            <a:spAutoFit/>
          </a:bodyPr>
          <a:lstStyle/>
          <a:p>
            <a:pPr algn="ctr">
              <a:lnSpc>
                <a:spcPts val="5040"/>
              </a:lnSpc>
              <a:spcBef>
                <a:spcPct val="0"/>
              </a:spcBef>
            </a:pPr>
            <a:r>
              <a:rPr lang="en-US" sz="3600">
                <a:solidFill>
                  <a:srgbClr val="FF1616"/>
                </a:solidFill>
                <a:latin typeface="Open Sans Bold"/>
              </a:rPr>
              <a:t>80% train</a:t>
            </a:r>
          </a:p>
          <a:p>
            <a:pPr algn="ctr">
              <a:lnSpc>
                <a:spcPts val="5040"/>
              </a:lnSpc>
              <a:spcBef>
                <a:spcPct val="0"/>
              </a:spcBef>
            </a:pPr>
            <a:r>
              <a:rPr lang="en-US" sz="3600">
                <a:solidFill>
                  <a:srgbClr val="FF1616"/>
                </a:solidFill>
                <a:latin typeface="Open Sans Bold"/>
              </a:rPr>
              <a:t>20% test</a:t>
            </a:r>
          </a:p>
        </p:txBody>
      </p:sp>
      <p:pic>
        <p:nvPicPr>
          <p:cNvPr name="Picture 8" id="8"/>
          <p:cNvPicPr>
            <a:picLocks noChangeAspect="true"/>
          </p:cNvPicPr>
          <p:nvPr/>
        </p:nvPicPr>
        <p:blipFill>
          <a:blip r:embed="rId3"/>
          <a:srcRect l="1956" t="0" r="3134" b="2482"/>
          <a:stretch>
            <a:fillRect/>
          </a:stretch>
        </p:blipFill>
        <p:spPr>
          <a:xfrm flipH="false" flipV="false" rot="0">
            <a:off x="8489696" y="5337790"/>
            <a:ext cx="9199147" cy="4656256"/>
          </a:xfrm>
          <a:prstGeom prst="rect">
            <a:avLst/>
          </a:prstGeom>
        </p:spPr>
      </p:pic>
      <p:pic>
        <p:nvPicPr>
          <p:cNvPr name="Picture 9" id="9"/>
          <p:cNvPicPr>
            <a:picLocks noChangeAspect="true"/>
          </p:cNvPicPr>
          <p:nvPr/>
        </p:nvPicPr>
        <p:blipFill>
          <a:blip r:embed="rId4"/>
          <a:srcRect l="14788" t="35699" r="22897" b="29058"/>
          <a:stretch>
            <a:fillRect/>
          </a:stretch>
        </p:blipFill>
        <p:spPr>
          <a:xfrm flipH="false" flipV="false" rot="0">
            <a:off x="369270" y="6674968"/>
            <a:ext cx="8120427" cy="2583332"/>
          </a:xfrm>
          <a:prstGeom prst="rect">
            <a:avLst/>
          </a:prstGeom>
        </p:spPr>
      </p:pic>
      <p:sp>
        <p:nvSpPr>
          <p:cNvPr name="TextBox 10" id="10"/>
          <p:cNvSpPr txBox="true"/>
          <p:nvPr/>
        </p:nvSpPr>
        <p:spPr>
          <a:xfrm rot="0">
            <a:off x="17355198" y="9163050"/>
            <a:ext cx="753864"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1657875" y="-1428750"/>
            <a:ext cx="7735025" cy="16474551"/>
          </a:xfrm>
          <a:prstGeom prst="rect">
            <a:avLst/>
          </a:prstGeom>
          <a:solidFill>
            <a:srgbClr val="8C52FF"/>
          </a:solidFill>
        </p:spPr>
      </p:sp>
      <p:pic>
        <p:nvPicPr>
          <p:cNvPr name="Picture 3" id="3"/>
          <p:cNvPicPr>
            <a:picLocks noChangeAspect="true"/>
          </p:cNvPicPr>
          <p:nvPr/>
        </p:nvPicPr>
        <p:blipFill>
          <a:blip r:embed="rId2"/>
          <a:srcRect l="0" t="0" r="0" b="0"/>
          <a:stretch>
            <a:fillRect/>
          </a:stretch>
        </p:blipFill>
        <p:spPr>
          <a:xfrm flipH="false" flipV="false" rot="0">
            <a:off x="613503" y="3384893"/>
            <a:ext cx="10307601" cy="5040596"/>
          </a:xfrm>
          <a:prstGeom prst="rect">
            <a:avLst/>
          </a:prstGeom>
        </p:spPr>
      </p:pic>
      <p:pic>
        <p:nvPicPr>
          <p:cNvPr name="Picture 4" id="4"/>
          <p:cNvPicPr>
            <a:picLocks noChangeAspect="true"/>
          </p:cNvPicPr>
          <p:nvPr/>
        </p:nvPicPr>
        <p:blipFill>
          <a:blip r:embed="rId3"/>
          <a:srcRect l="14700" t="39040" r="24682" b="42266"/>
          <a:stretch>
            <a:fillRect/>
          </a:stretch>
        </p:blipFill>
        <p:spPr>
          <a:xfrm flipH="false" flipV="false" rot="0">
            <a:off x="711787" y="872176"/>
            <a:ext cx="8157356" cy="1415004"/>
          </a:xfrm>
          <a:prstGeom prst="rect">
            <a:avLst/>
          </a:prstGeom>
        </p:spPr>
      </p:pic>
      <p:sp>
        <p:nvSpPr>
          <p:cNvPr name="TextBox 5" id="5"/>
          <p:cNvSpPr txBox="true"/>
          <p:nvPr/>
        </p:nvSpPr>
        <p:spPr>
          <a:xfrm rot="0">
            <a:off x="17070834" y="8974910"/>
            <a:ext cx="753864"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12</a:t>
            </a:r>
          </a:p>
        </p:txBody>
      </p:sp>
      <p:sp>
        <p:nvSpPr>
          <p:cNvPr name="TextBox 6" id="6"/>
          <p:cNvSpPr txBox="true"/>
          <p:nvPr/>
        </p:nvSpPr>
        <p:spPr>
          <a:xfrm rot="0">
            <a:off x="711787" y="2220505"/>
            <a:ext cx="3323431" cy="613409"/>
          </a:xfrm>
          <a:prstGeom prst="rect">
            <a:avLst/>
          </a:prstGeom>
        </p:spPr>
        <p:txBody>
          <a:bodyPr anchor="t" rtlCol="false" tIns="0" lIns="0" bIns="0" rIns="0">
            <a:spAutoFit/>
          </a:bodyPr>
          <a:lstStyle/>
          <a:p>
            <a:pPr algn="ctr">
              <a:lnSpc>
                <a:spcPts val="5040"/>
              </a:lnSpc>
              <a:spcBef>
                <a:spcPct val="0"/>
              </a:spcBef>
            </a:pPr>
            <a:r>
              <a:rPr lang="en-US" sz="3600">
                <a:solidFill>
                  <a:srgbClr val="003DA4"/>
                </a:solidFill>
                <a:latin typeface="Open Sans Bold"/>
              </a:rPr>
              <a:t>Résumé global</a:t>
            </a:r>
          </a:p>
        </p:txBody>
      </p:sp>
      <p:sp>
        <p:nvSpPr>
          <p:cNvPr name="TextBox 7" id="7"/>
          <p:cNvSpPr txBox="true"/>
          <p:nvPr/>
        </p:nvSpPr>
        <p:spPr>
          <a:xfrm rot="0">
            <a:off x="11657875" y="1795302"/>
            <a:ext cx="6011604" cy="6356984"/>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Ici, les caractéristiques sont ordonnées de l’effet le plus élevé au plus faible sur la prédiction. Il prend en compte la valeur SHAP absolue, de sorte que peu importe si la caractéristique affecte la prédiction de manière positive ou négative.</a:t>
            </a:r>
          </a:p>
        </p:txBody>
      </p:sp>
      <p:sp>
        <p:nvSpPr>
          <p:cNvPr name="TextBox 8" id="8"/>
          <p:cNvSpPr txBox="true"/>
          <p:nvPr/>
        </p:nvSpPr>
        <p:spPr>
          <a:xfrm rot="0">
            <a:off x="613503" y="258767"/>
            <a:ext cx="3759895" cy="613409"/>
          </a:xfrm>
          <a:prstGeom prst="rect">
            <a:avLst/>
          </a:prstGeom>
        </p:spPr>
        <p:txBody>
          <a:bodyPr anchor="t" rtlCol="false" tIns="0" lIns="0" bIns="0" rIns="0">
            <a:spAutoFit/>
          </a:bodyPr>
          <a:lstStyle/>
          <a:p>
            <a:pPr algn="ctr">
              <a:lnSpc>
                <a:spcPts val="5040"/>
              </a:lnSpc>
              <a:spcBef>
                <a:spcPct val="0"/>
              </a:spcBef>
            </a:pPr>
            <a:r>
              <a:rPr lang="en-US" sz="3600">
                <a:solidFill>
                  <a:srgbClr val="003DA4"/>
                </a:solidFill>
                <a:latin typeface="Open Sans Bold"/>
              </a:rPr>
              <a:t>les valeurs SHAP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2002149" y="-1428750"/>
            <a:ext cx="7390751" cy="16474551"/>
          </a:xfrm>
          <a:prstGeom prst="rect">
            <a:avLst/>
          </a:prstGeom>
          <a:solidFill>
            <a:srgbClr val="8C52FF"/>
          </a:solidFill>
        </p:spPr>
      </p:sp>
      <p:pic>
        <p:nvPicPr>
          <p:cNvPr name="Picture 3" id="3"/>
          <p:cNvPicPr>
            <a:picLocks noChangeAspect="true"/>
          </p:cNvPicPr>
          <p:nvPr/>
        </p:nvPicPr>
        <p:blipFill>
          <a:blip r:embed="rId2"/>
          <a:srcRect l="0" t="0" r="0" b="0"/>
          <a:stretch>
            <a:fillRect/>
          </a:stretch>
        </p:blipFill>
        <p:spPr>
          <a:xfrm flipH="false" flipV="false" rot="0">
            <a:off x="699169" y="2099209"/>
            <a:ext cx="11302980" cy="4889566"/>
          </a:xfrm>
          <a:prstGeom prst="rect">
            <a:avLst/>
          </a:prstGeom>
        </p:spPr>
      </p:pic>
      <p:sp>
        <p:nvSpPr>
          <p:cNvPr name="TextBox 4" id="4"/>
          <p:cNvSpPr txBox="true"/>
          <p:nvPr/>
        </p:nvSpPr>
        <p:spPr>
          <a:xfrm rot="0">
            <a:off x="1721589" y="688658"/>
            <a:ext cx="7417693" cy="613409"/>
          </a:xfrm>
          <a:prstGeom prst="rect">
            <a:avLst/>
          </a:prstGeom>
        </p:spPr>
        <p:txBody>
          <a:bodyPr anchor="t" rtlCol="false" tIns="0" lIns="0" bIns="0" rIns="0">
            <a:spAutoFit/>
          </a:bodyPr>
          <a:lstStyle/>
          <a:p>
            <a:pPr algn="ctr">
              <a:lnSpc>
                <a:spcPts val="5040"/>
              </a:lnSpc>
              <a:spcBef>
                <a:spcPct val="0"/>
              </a:spcBef>
            </a:pPr>
            <a:r>
              <a:rPr lang="en-US" sz="3600">
                <a:solidFill>
                  <a:srgbClr val="003DA4"/>
                </a:solidFill>
                <a:latin typeface="Open Sans Bold"/>
              </a:rPr>
              <a:t> Résumé de l’intrigue: beeswarm</a:t>
            </a:r>
          </a:p>
        </p:txBody>
      </p:sp>
      <p:sp>
        <p:nvSpPr>
          <p:cNvPr name="TextBox 5" id="5"/>
          <p:cNvSpPr txBox="true"/>
          <p:nvPr/>
        </p:nvSpPr>
        <p:spPr>
          <a:xfrm rot="0">
            <a:off x="17143363" y="8889683"/>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13</a:t>
            </a:r>
          </a:p>
        </p:txBody>
      </p:sp>
      <p:sp>
        <p:nvSpPr>
          <p:cNvPr name="TextBox 6" id="6"/>
          <p:cNvSpPr txBox="true"/>
          <p:nvPr/>
        </p:nvSpPr>
        <p:spPr>
          <a:xfrm rot="0">
            <a:off x="12395740" y="962025"/>
            <a:ext cx="5683772" cy="6995159"/>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Open Sans Bold"/>
              </a:rPr>
              <a:t>Aussi ici les caractéristiques sont  ordonnées en fonction de leur effet sur la prédiction, mais nous pouvons également voir comment des valeurs plus élevées et plus basses de la caractéristique affecteront le résultat.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96" r="0" b="1696"/>
          <a:stretch>
            <a:fillRect/>
          </a:stretch>
        </p:blipFill>
        <p:spPr>
          <a:xfrm flipH="false" flipV="false" rot="0">
            <a:off x="291882" y="1841693"/>
            <a:ext cx="11650813" cy="6548907"/>
          </a:xfrm>
          <a:prstGeom prst="rect">
            <a:avLst/>
          </a:prstGeom>
        </p:spPr>
      </p:pic>
      <p:sp>
        <p:nvSpPr>
          <p:cNvPr name="TextBox 3" id="3"/>
          <p:cNvSpPr txBox="true"/>
          <p:nvPr/>
        </p:nvSpPr>
        <p:spPr>
          <a:xfrm rot="0">
            <a:off x="660081" y="192602"/>
            <a:ext cx="4428530" cy="613409"/>
          </a:xfrm>
          <a:prstGeom prst="rect">
            <a:avLst/>
          </a:prstGeom>
        </p:spPr>
        <p:txBody>
          <a:bodyPr anchor="t" rtlCol="false" tIns="0" lIns="0" bIns="0" rIns="0">
            <a:spAutoFit/>
          </a:bodyPr>
          <a:lstStyle/>
          <a:p>
            <a:pPr algn="ctr">
              <a:lnSpc>
                <a:spcPts val="5040"/>
              </a:lnSpc>
              <a:spcBef>
                <a:spcPct val="0"/>
              </a:spcBef>
            </a:pPr>
            <a:r>
              <a:rPr lang="en-US" sz="3600">
                <a:solidFill>
                  <a:srgbClr val="003DA4"/>
                </a:solidFill>
                <a:latin typeface="Open Sans Bold"/>
              </a:rPr>
              <a:t>Terrain de bar local</a:t>
            </a:r>
          </a:p>
        </p:txBody>
      </p:sp>
      <p:sp>
        <p:nvSpPr>
          <p:cNvPr name="AutoShape 4" id="4"/>
          <p:cNvSpPr/>
          <p:nvPr/>
        </p:nvSpPr>
        <p:spPr>
          <a:xfrm rot="0">
            <a:off x="12319652" y="-1428750"/>
            <a:ext cx="7073248" cy="16474551"/>
          </a:xfrm>
          <a:prstGeom prst="rect">
            <a:avLst/>
          </a:prstGeom>
          <a:solidFill>
            <a:srgbClr val="8C52FF"/>
          </a:solidFill>
        </p:spPr>
      </p:sp>
      <p:sp>
        <p:nvSpPr>
          <p:cNvPr name="TextBox 5" id="5"/>
          <p:cNvSpPr txBox="true"/>
          <p:nvPr/>
        </p:nvSpPr>
        <p:spPr>
          <a:xfrm rot="0">
            <a:off x="17046583" y="8767127"/>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14</a:t>
            </a:r>
          </a:p>
        </p:txBody>
      </p:sp>
      <p:sp>
        <p:nvSpPr>
          <p:cNvPr name="TextBox 6" id="6"/>
          <p:cNvSpPr txBox="true"/>
          <p:nvPr/>
        </p:nvSpPr>
        <p:spPr>
          <a:xfrm rot="0">
            <a:off x="12560542" y="1775018"/>
            <a:ext cx="5409299" cy="6375322"/>
          </a:xfrm>
          <a:prstGeom prst="rect">
            <a:avLst/>
          </a:prstGeom>
        </p:spPr>
        <p:txBody>
          <a:bodyPr anchor="t" rtlCol="false" tIns="0" lIns="0" bIns="0" rIns="0">
            <a:spAutoFit/>
          </a:bodyPr>
          <a:lstStyle/>
          <a:p>
            <a:pPr algn="ctr">
              <a:lnSpc>
                <a:spcPts val="5054"/>
              </a:lnSpc>
              <a:spcBef>
                <a:spcPct val="0"/>
              </a:spcBef>
            </a:pPr>
            <a:r>
              <a:rPr lang="en-US" sz="3610">
                <a:solidFill>
                  <a:srgbClr val="000000"/>
                </a:solidFill>
                <a:latin typeface="Open Sans Bold"/>
              </a:rPr>
              <a:t>Ce graphique nous montre quelles sont les principales caractéristiques affectant la prédiction d’une seule observation, et l’ampleur de la valeur SHAP pour chaque caractéristique.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28674" y="1329027"/>
            <a:ext cx="4797773" cy="373160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474816" y="5060628"/>
            <a:ext cx="10716410" cy="4197672"/>
          </a:xfrm>
          <a:prstGeom prst="rect">
            <a:avLst/>
          </a:prstGeom>
        </p:spPr>
      </p:pic>
      <p:sp>
        <p:nvSpPr>
          <p:cNvPr name="TextBox 4" id="4"/>
          <p:cNvSpPr txBox="true"/>
          <p:nvPr/>
        </p:nvSpPr>
        <p:spPr>
          <a:xfrm rot="0">
            <a:off x="6184574" y="1262352"/>
            <a:ext cx="10794851" cy="3497949"/>
          </a:xfrm>
          <a:prstGeom prst="rect">
            <a:avLst/>
          </a:prstGeom>
        </p:spPr>
        <p:txBody>
          <a:bodyPr anchor="t" rtlCol="false" tIns="0" lIns="0" bIns="0" rIns="0">
            <a:spAutoFit/>
          </a:bodyPr>
          <a:lstStyle/>
          <a:p>
            <a:pPr>
              <a:lnSpc>
                <a:spcPts val="4624"/>
              </a:lnSpc>
              <a:spcBef>
                <a:spcPct val="0"/>
              </a:spcBef>
            </a:pPr>
            <a:r>
              <a:rPr lang="en-US" sz="3303">
                <a:solidFill>
                  <a:srgbClr val="000000"/>
                </a:solidFill>
                <a:latin typeface="Open Sans Bold"/>
              </a:rPr>
              <a:t>underfitting(sous apprenttissage) =&gt; Si le score d'entraînement et le score de validation sont tous deux faibles.</a:t>
            </a:r>
          </a:p>
          <a:p>
            <a:pPr>
              <a:lnSpc>
                <a:spcPts val="4624"/>
              </a:lnSpc>
              <a:spcBef>
                <a:spcPct val="0"/>
              </a:spcBef>
            </a:pPr>
            <a:r>
              <a:rPr lang="en-US" sz="3303">
                <a:solidFill>
                  <a:srgbClr val="000000"/>
                </a:solidFill>
                <a:latin typeface="Open Sans Bold"/>
              </a:rPr>
              <a:t>overfitting (surapprentissage ) =&gt; Si le score d'apprentissage est élevé et le score de validation est faible,</a:t>
            </a:r>
          </a:p>
        </p:txBody>
      </p:sp>
      <p:sp>
        <p:nvSpPr>
          <p:cNvPr name="TextBox 5" id="5"/>
          <p:cNvSpPr txBox="true"/>
          <p:nvPr/>
        </p:nvSpPr>
        <p:spPr>
          <a:xfrm rot="0">
            <a:off x="304314" y="420422"/>
            <a:ext cx="14160256" cy="637537"/>
          </a:xfrm>
          <a:prstGeom prst="rect">
            <a:avLst/>
          </a:prstGeom>
        </p:spPr>
        <p:txBody>
          <a:bodyPr anchor="t" rtlCol="false" tIns="0" lIns="0" bIns="0" rIns="0">
            <a:spAutoFit/>
          </a:bodyPr>
          <a:lstStyle/>
          <a:p>
            <a:pPr algn="ctr">
              <a:lnSpc>
                <a:spcPts val="5285"/>
              </a:lnSpc>
              <a:spcBef>
                <a:spcPct val="0"/>
              </a:spcBef>
            </a:pPr>
            <a:r>
              <a:rPr lang="en-US" sz="3775">
                <a:solidFill>
                  <a:srgbClr val="003DA4"/>
                </a:solidFill>
                <a:latin typeface="Open Sans Bold"/>
              </a:rPr>
              <a:t>6. Algo de prédiction mesure de performance:et overfitting  </a:t>
            </a:r>
          </a:p>
        </p:txBody>
      </p:sp>
      <p:sp>
        <p:nvSpPr>
          <p:cNvPr name="TextBox 6" id="6"/>
          <p:cNvSpPr txBox="true"/>
          <p:nvPr/>
        </p:nvSpPr>
        <p:spPr>
          <a:xfrm rot="0">
            <a:off x="16999210" y="9005939"/>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9144000" y="-1428750"/>
            <a:ext cx="10248900" cy="16474551"/>
          </a:xfrm>
          <a:prstGeom prst="rect">
            <a:avLst/>
          </a:prstGeom>
          <a:solidFill>
            <a:srgbClr val="8C52FF"/>
          </a:solidFill>
        </p:spPr>
      </p:sp>
      <p:pic>
        <p:nvPicPr>
          <p:cNvPr name="Picture 3" id="3"/>
          <p:cNvPicPr>
            <a:picLocks noChangeAspect="true"/>
          </p:cNvPicPr>
          <p:nvPr/>
        </p:nvPicPr>
        <p:blipFill>
          <a:blip r:embed="rId2"/>
          <a:srcRect l="27416" t="37299" r="15768" b="41328"/>
          <a:stretch>
            <a:fillRect/>
          </a:stretch>
        </p:blipFill>
        <p:spPr>
          <a:xfrm flipH="false" flipV="false" rot="0">
            <a:off x="8997731" y="7549754"/>
            <a:ext cx="9007496" cy="1905926"/>
          </a:xfrm>
          <a:prstGeom prst="rect">
            <a:avLst/>
          </a:prstGeom>
        </p:spPr>
      </p:pic>
      <p:sp>
        <p:nvSpPr>
          <p:cNvPr name="TextBox 4" id="4"/>
          <p:cNvSpPr txBox="true"/>
          <p:nvPr/>
        </p:nvSpPr>
        <p:spPr>
          <a:xfrm rot="0">
            <a:off x="201711" y="942975"/>
            <a:ext cx="10068422" cy="755015"/>
          </a:xfrm>
          <a:prstGeom prst="rect">
            <a:avLst/>
          </a:prstGeom>
        </p:spPr>
        <p:txBody>
          <a:bodyPr anchor="t" rtlCol="false" tIns="0" lIns="0" bIns="0" rIns="0">
            <a:spAutoFit/>
          </a:bodyPr>
          <a:lstStyle/>
          <a:p>
            <a:pPr algn="ctr">
              <a:lnSpc>
                <a:spcPts val="6160"/>
              </a:lnSpc>
              <a:spcBef>
                <a:spcPct val="0"/>
              </a:spcBef>
            </a:pPr>
            <a:r>
              <a:rPr lang="en-US" sz="4400">
                <a:solidFill>
                  <a:srgbClr val="003DA4"/>
                </a:solidFill>
                <a:latin typeface="Open Sans Bold"/>
              </a:rPr>
              <a:t>Liste des algorithmes de prédiction</a:t>
            </a:r>
          </a:p>
        </p:txBody>
      </p:sp>
      <p:sp>
        <p:nvSpPr>
          <p:cNvPr name="TextBox 5" id="5"/>
          <p:cNvSpPr txBox="true"/>
          <p:nvPr/>
        </p:nvSpPr>
        <p:spPr>
          <a:xfrm rot="0">
            <a:off x="523630" y="1902460"/>
            <a:ext cx="8474101" cy="6424930"/>
          </a:xfrm>
          <a:prstGeom prst="rect">
            <a:avLst/>
          </a:prstGeom>
        </p:spPr>
        <p:txBody>
          <a:bodyPr anchor="t" rtlCol="false" tIns="0" lIns="0" bIns="0" rIns="0">
            <a:spAutoFit/>
          </a:bodyPr>
          <a:lstStyle/>
          <a:p>
            <a:pPr>
              <a:lnSpc>
                <a:spcPts val="3920"/>
              </a:lnSpc>
            </a:pPr>
            <a:r>
              <a:rPr lang="en-US" sz="2800">
                <a:solidFill>
                  <a:srgbClr val="000000"/>
                </a:solidFill>
                <a:latin typeface="Open Sans Extra Bold"/>
              </a:rPr>
              <a:t>1</a:t>
            </a:r>
            <a:r>
              <a:rPr lang="en-US" sz="2800">
                <a:solidFill>
                  <a:srgbClr val="000000"/>
                </a:solidFill>
                <a:latin typeface="Open Sans Extra Bold"/>
              </a:rPr>
              <a:t>.Regression Dummy</a:t>
            </a:r>
          </a:p>
          <a:p>
            <a:pPr>
              <a:lnSpc>
                <a:spcPts val="3920"/>
              </a:lnSpc>
            </a:pPr>
            <a:r>
              <a:rPr lang="en-US" sz="2800">
                <a:solidFill>
                  <a:srgbClr val="000000"/>
                </a:solidFill>
                <a:latin typeface="Open Sans Extra Bold"/>
              </a:rPr>
              <a:t>2. Regression Random Forest</a:t>
            </a:r>
          </a:p>
          <a:p>
            <a:pPr>
              <a:lnSpc>
                <a:spcPts val="3920"/>
              </a:lnSpc>
            </a:pPr>
            <a:r>
              <a:rPr lang="en-US" sz="2800">
                <a:solidFill>
                  <a:srgbClr val="000000"/>
                </a:solidFill>
                <a:latin typeface="Open Sans Extra Bold"/>
              </a:rPr>
              <a:t>3.Régression linéaire </a:t>
            </a:r>
          </a:p>
          <a:p>
            <a:pPr>
              <a:lnSpc>
                <a:spcPts val="3920"/>
              </a:lnSpc>
            </a:pPr>
            <a:r>
              <a:rPr lang="en-US" sz="2800">
                <a:solidFill>
                  <a:srgbClr val="000000"/>
                </a:solidFill>
                <a:latin typeface="Open Sans Extra Bold"/>
              </a:rPr>
              <a:t>4.Régression Ridge / Ridge regression (modèle linéaire)</a:t>
            </a:r>
          </a:p>
          <a:p>
            <a:pPr>
              <a:lnSpc>
                <a:spcPts val="3920"/>
              </a:lnSpc>
            </a:pPr>
            <a:r>
              <a:rPr lang="en-US" sz="2800">
                <a:solidFill>
                  <a:srgbClr val="000000"/>
                </a:solidFill>
                <a:latin typeface="Open Sans Extra Bold"/>
              </a:rPr>
              <a:t>5.Régression Ridge à noyau / Kernel Ridge regression ( Modèle non linéaire)</a:t>
            </a:r>
          </a:p>
          <a:p>
            <a:pPr algn="just">
              <a:lnSpc>
                <a:spcPts val="3920"/>
              </a:lnSpc>
            </a:pPr>
            <a:r>
              <a:rPr lang="en-US" sz="2800">
                <a:solidFill>
                  <a:srgbClr val="000000"/>
                </a:solidFill>
                <a:latin typeface="Open Sans Extra Bold"/>
              </a:rPr>
              <a:t>6.Méthode des k plus proches voisins / k-nearest neighbors algorithm</a:t>
            </a:r>
          </a:p>
          <a:p>
            <a:pPr algn="just">
              <a:lnSpc>
                <a:spcPts val="3920"/>
              </a:lnSpc>
            </a:pPr>
            <a:r>
              <a:rPr lang="en-US" sz="2800">
                <a:solidFill>
                  <a:srgbClr val="000000"/>
                </a:solidFill>
                <a:latin typeface="Open Sans Extra Bold"/>
              </a:rPr>
              <a:t>7.</a:t>
            </a:r>
            <a:r>
              <a:rPr lang="en-US" sz="2800">
                <a:solidFill>
                  <a:srgbClr val="000000"/>
                </a:solidFill>
                <a:latin typeface="Open Sans Extra Bold Bold"/>
              </a:rPr>
              <a:t>L'algorithme du gradient boosting / Gradient Boosting Regressor</a:t>
            </a:r>
          </a:p>
          <a:p>
            <a:pPr algn="just">
              <a:lnSpc>
                <a:spcPts val="3920"/>
              </a:lnSpc>
            </a:pPr>
            <a:r>
              <a:rPr lang="en-US" sz="2800">
                <a:solidFill>
                  <a:srgbClr val="000000"/>
                </a:solidFill>
                <a:latin typeface="Open Sans Extra Bold Bold"/>
              </a:rPr>
              <a:t>8.Support vector regression (SVR) à noyau linéaire (modèle linéaire)</a:t>
            </a:r>
          </a:p>
        </p:txBody>
      </p:sp>
      <p:sp>
        <p:nvSpPr>
          <p:cNvPr name="TextBox 6" id="6"/>
          <p:cNvSpPr txBox="true"/>
          <p:nvPr/>
        </p:nvSpPr>
        <p:spPr>
          <a:xfrm rot="0">
            <a:off x="326158" y="8455092"/>
            <a:ext cx="9015314" cy="1516550"/>
          </a:xfrm>
          <a:prstGeom prst="rect">
            <a:avLst/>
          </a:prstGeom>
        </p:spPr>
        <p:txBody>
          <a:bodyPr anchor="t" rtlCol="false" tIns="0" lIns="0" bIns="0" rIns="0">
            <a:spAutoFit/>
          </a:bodyPr>
          <a:lstStyle/>
          <a:p>
            <a:pPr marL="630060" indent="-315030" lvl="1">
              <a:lnSpc>
                <a:spcPts val="4085"/>
              </a:lnSpc>
              <a:buFont typeface="Arial"/>
              <a:buChar char="•"/>
            </a:pPr>
            <a:r>
              <a:rPr lang="en-US" sz="2918">
                <a:solidFill>
                  <a:srgbClr val="000000"/>
                </a:solidFill>
                <a:latin typeface="Open Sans Bold"/>
              </a:rPr>
              <a:t> GridSearchCV recherche un </a:t>
            </a:r>
          </a:p>
          <a:p>
            <a:pPr>
              <a:lnSpc>
                <a:spcPts val="4085"/>
              </a:lnSpc>
              <a:spcBef>
                <a:spcPct val="0"/>
              </a:spcBef>
            </a:pPr>
            <a:r>
              <a:rPr lang="en-US" sz="2918">
                <a:solidFill>
                  <a:srgbClr val="000000"/>
                </a:solidFill>
                <a:latin typeface="Open Sans Bold"/>
              </a:rPr>
              <a:t>optimum parmi les hyperparamètre</a:t>
            </a:r>
          </a:p>
          <a:p>
            <a:pPr marL="630060" indent="-315030" lvl="1">
              <a:lnSpc>
                <a:spcPts val="4085"/>
              </a:lnSpc>
              <a:buFont typeface="Arial"/>
              <a:buChar char="•"/>
            </a:pPr>
            <a:r>
              <a:rPr lang="en-US" sz="2918">
                <a:solidFill>
                  <a:srgbClr val="000000"/>
                </a:solidFill>
                <a:latin typeface="Open Sans Bold"/>
              </a:rPr>
              <a:t>Utilise la validation croisée(K-fold)=5 </a:t>
            </a:r>
          </a:p>
        </p:txBody>
      </p:sp>
      <p:sp>
        <p:nvSpPr>
          <p:cNvPr name="TextBox 7" id="7"/>
          <p:cNvSpPr txBox="true"/>
          <p:nvPr/>
        </p:nvSpPr>
        <p:spPr>
          <a:xfrm rot="0">
            <a:off x="9535832" y="1774190"/>
            <a:ext cx="6989168" cy="755015"/>
          </a:xfrm>
          <a:prstGeom prst="rect">
            <a:avLst/>
          </a:prstGeom>
        </p:spPr>
        <p:txBody>
          <a:bodyPr anchor="t" rtlCol="false" tIns="0" lIns="0" bIns="0" rIns="0">
            <a:spAutoFit/>
          </a:bodyPr>
          <a:lstStyle/>
          <a:p>
            <a:pPr algn="just">
              <a:lnSpc>
                <a:spcPts val="6160"/>
              </a:lnSpc>
            </a:pPr>
            <a:r>
              <a:rPr lang="en-US" sz="4400">
                <a:solidFill>
                  <a:srgbClr val="003DA5"/>
                </a:solidFill>
                <a:latin typeface="Open Sans Bold"/>
              </a:rPr>
              <a:t>Mesure de performance: </a:t>
            </a:r>
          </a:p>
        </p:txBody>
      </p:sp>
      <p:sp>
        <p:nvSpPr>
          <p:cNvPr name="TextBox 8" id="8"/>
          <p:cNvSpPr txBox="true"/>
          <p:nvPr/>
        </p:nvSpPr>
        <p:spPr>
          <a:xfrm rot="0">
            <a:off x="9491923" y="2624454"/>
            <a:ext cx="8023821" cy="613409"/>
          </a:xfrm>
          <a:prstGeom prst="rect">
            <a:avLst/>
          </a:prstGeom>
        </p:spPr>
        <p:txBody>
          <a:bodyPr anchor="t" rtlCol="false" tIns="0" lIns="0" bIns="0" rIns="0">
            <a:spAutoFit/>
          </a:bodyPr>
          <a:lstStyle/>
          <a:p>
            <a:pPr algn="just">
              <a:lnSpc>
                <a:spcPts val="5040"/>
              </a:lnSpc>
              <a:spcBef>
                <a:spcPct val="0"/>
              </a:spcBef>
            </a:pPr>
            <a:r>
              <a:rPr lang="en-US" sz="3600">
                <a:solidFill>
                  <a:srgbClr val="000000"/>
                </a:solidFill>
                <a:latin typeface="Open Sans Bold"/>
              </a:rPr>
              <a:t>RMSE</a:t>
            </a:r>
            <a:r>
              <a:rPr lang="en-US" sz="3600">
                <a:solidFill>
                  <a:srgbClr val="000000"/>
                </a:solidFill>
                <a:latin typeface="Open Sans"/>
              </a:rPr>
              <a:t>: L’erreur quadratique moyenne</a:t>
            </a:r>
          </a:p>
        </p:txBody>
      </p:sp>
      <p:sp>
        <p:nvSpPr>
          <p:cNvPr name="TextBox 9" id="9"/>
          <p:cNvSpPr txBox="true"/>
          <p:nvPr/>
        </p:nvSpPr>
        <p:spPr>
          <a:xfrm rot="0">
            <a:off x="10055177" y="3495038"/>
            <a:ext cx="6295529" cy="613409"/>
          </a:xfrm>
          <a:prstGeom prst="rect">
            <a:avLst/>
          </a:prstGeom>
        </p:spPr>
        <p:txBody>
          <a:bodyPr anchor="t" rtlCol="false" tIns="0" lIns="0" bIns="0" rIns="0">
            <a:spAutoFit/>
          </a:bodyPr>
          <a:lstStyle/>
          <a:p>
            <a:pPr algn="just" marL="777248" indent="-388624" lvl="1">
              <a:lnSpc>
                <a:spcPts val="5040"/>
              </a:lnSpc>
              <a:buFont typeface="Arial"/>
              <a:buChar char="•"/>
            </a:pPr>
            <a:r>
              <a:rPr lang="en-US" sz="3600">
                <a:solidFill>
                  <a:srgbClr val="000000"/>
                </a:solidFill>
                <a:latin typeface="Open Sans"/>
              </a:rPr>
              <a:t>variabilité de la prédiction</a:t>
            </a:r>
          </a:p>
        </p:txBody>
      </p:sp>
      <p:sp>
        <p:nvSpPr>
          <p:cNvPr name="TextBox 10" id="10"/>
          <p:cNvSpPr txBox="true"/>
          <p:nvPr/>
        </p:nvSpPr>
        <p:spPr>
          <a:xfrm rot="0">
            <a:off x="9487214" y="4175122"/>
            <a:ext cx="6964065" cy="613409"/>
          </a:xfrm>
          <a:prstGeom prst="rect">
            <a:avLst/>
          </a:prstGeom>
        </p:spPr>
        <p:txBody>
          <a:bodyPr anchor="t" rtlCol="false" tIns="0" lIns="0" bIns="0" rIns="0">
            <a:spAutoFit/>
          </a:bodyPr>
          <a:lstStyle/>
          <a:p>
            <a:pPr algn="just">
              <a:lnSpc>
                <a:spcPts val="5040"/>
              </a:lnSpc>
              <a:spcBef>
                <a:spcPct val="0"/>
              </a:spcBef>
            </a:pPr>
            <a:r>
              <a:rPr lang="en-US" sz="3600">
                <a:solidFill>
                  <a:srgbClr val="000000"/>
                </a:solidFill>
                <a:latin typeface="Open Sans Bold"/>
              </a:rPr>
              <a:t>MAE : </a:t>
            </a:r>
            <a:r>
              <a:rPr lang="en-US" sz="3600">
                <a:solidFill>
                  <a:srgbClr val="000000"/>
                </a:solidFill>
                <a:latin typeface="Open Sans"/>
              </a:rPr>
              <a:t>L’erreur moyenne absolue</a:t>
            </a:r>
          </a:p>
        </p:txBody>
      </p:sp>
      <p:sp>
        <p:nvSpPr>
          <p:cNvPr name="TextBox 11" id="11"/>
          <p:cNvSpPr txBox="true"/>
          <p:nvPr/>
        </p:nvSpPr>
        <p:spPr>
          <a:xfrm rot="0">
            <a:off x="10008456" y="4859960"/>
            <a:ext cx="6990755" cy="613409"/>
          </a:xfrm>
          <a:prstGeom prst="rect">
            <a:avLst/>
          </a:prstGeom>
        </p:spPr>
        <p:txBody>
          <a:bodyPr anchor="t" rtlCol="false" tIns="0" lIns="0" bIns="0" rIns="0">
            <a:spAutoFit/>
          </a:bodyPr>
          <a:lstStyle/>
          <a:p>
            <a:pPr algn="just" marL="777248" indent="-388624" lvl="1">
              <a:lnSpc>
                <a:spcPts val="5040"/>
              </a:lnSpc>
              <a:buFont typeface="Arial"/>
              <a:buChar char="•"/>
            </a:pPr>
            <a:r>
              <a:rPr lang="en-US" sz="3600">
                <a:solidFill>
                  <a:srgbClr val="000000"/>
                </a:solidFill>
                <a:latin typeface="Open Sans"/>
              </a:rPr>
              <a:t>meilleur idée de la prédiction</a:t>
            </a:r>
          </a:p>
        </p:txBody>
      </p:sp>
      <p:sp>
        <p:nvSpPr>
          <p:cNvPr name="TextBox 12" id="12"/>
          <p:cNvSpPr txBox="true"/>
          <p:nvPr/>
        </p:nvSpPr>
        <p:spPr>
          <a:xfrm rot="0">
            <a:off x="9535832" y="5406694"/>
            <a:ext cx="6915448" cy="613409"/>
          </a:xfrm>
          <a:prstGeom prst="rect">
            <a:avLst/>
          </a:prstGeom>
        </p:spPr>
        <p:txBody>
          <a:bodyPr anchor="t" rtlCol="false" tIns="0" lIns="0" bIns="0" rIns="0">
            <a:spAutoFit/>
          </a:bodyPr>
          <a:lstStyle/>
          <a:p>
            <a:pPr algn="just">
              <a:lnSpc>
                <a:spcPts val="5040"/>
              </a:lnSpc>
              <a:spcBef>
                <a:spcPct val="0"/>
              </a:spcBef>
            </a:pPr>
            <a:r>
              <a:rPr lang="en-US" sz="3600">
                <a:solidFill>
                  <a:srgbClr val="000000"/>
                </a:solidFill>
                <a:latin typeface="Open Sans Bold"/>
              </a:rPr>
              <a:t>R2: </a:t>
            </a:r>
            <a:r>
              <a:rPr lang="en-US" sz="3600">
                <a:solidFill>
                  <a:srgbClr val="000000"/>
                </a:solidFill>
                <a:latin typeface="Open Sans"/>
              </a:rPr>
              <a:t>Coefficient de détermination</a:t>
            </a:r>
          </a:p>
        </p:txBody>
      </p:sp>
      <p:sp>
        <p:nvSpPr>
          <p:cNvPr name="TextBox 13" id="13"/>
          <p:cNvSpPr txBox="true"/>
          <p:nvPr/>
        </p:nvSpPr>
        <p:spPr>
          <a:xfrm rot="0">
            <a:off x="10614434" y="6281070"/>
            <a:ext cx="6160691" cy="613409"/>
          </a:xfrm>
          <a:prstGeom prst="rect">
            <a:avLst/>
          </a:prstGeom>
        </p:spPr>
        <p:txBody>
          <a:bodyPr anchor="t" rtlCol="false" tIns="0" lIns="0" bIns="0" rIns="0">
            <a:spAutoFit/>
          </a:bodyPr>
          <a:lstStyle/>
          <a:p>
            <a:pPr algn="just" marL="777248" indent="-388624" lvl="1">
              <a:lnSpc>
                <a:spcPts val="5040"/>
              </a:lnSpc>
              <a:buFont typeface="Arial"/>
              <a:buChar char="•"/>
            </a:pPr>
            <a:r>
              <a:rPr lang="en-US" sz="3600">
                <a:solidFill>
                  <a:srgbClr val="000000"/>
                </a:solidFill>
                <a:latin typeface="Open Sans"/>
              </a:rPr>
              <a:t>j</a:t>
            </a:r>
            <a:r>
              <a:rPr lang="en-US" sz="3600">
                <a:solidFill>
                  <a:srgbClr val="000000"/>
                </a:solidFill>
                <a:latin typeface="Open Sans"/>
              </a:rPr>
              <a:t>uge la qualité du modèle</a:t>
            </a:r>
          </a:p>
        </p:txBody>
      </p:sp>
      <p:sp>
        <p:nvSpPr>
          <p:cNvPr name="TextBox 14" id="14"/>
          <p:cNvSpPr txBox="true"/>
          <p:nvPr/>
        </p:nvSpPr>
        <p:spPr>
          <a:xfrm rot="0">
            <a:off x="17313993" y="9185388"/>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976" t="34086" r="7167" b="6782"/>
          <a:stretch>
            <a:fillRect/>
          </a:stretch>
        </p:blipFill>
        <p:spPr>
          <a:xfrm flipH="false" flipV="false" rot="0">
            <a:off x="1214716" y="2141909"/>
            <a:ext cx="8533113" cy="3599265"/>
          </a:xfrm>
          <a:prstGeom prst="rect">
            <a:avLst/>
          </a:prstGeom>
        </p:spPr>
      </p:pic>
      <p:sp>
        <p:nvSpPr>
          <p:cNvPr name="TextBox 3" id="3"/>
          <p:cNvSpPr txBox="true"/>
          <p:nvPr/>
        </p:nvSpPr>
        <p:spPr>
          <a:xfrm rot="0">
            <a:off x="246646" y="316943"/>
            <a:ext cx="10898088" cy="880110"/>
          </a:xfrm>
          <a:prstGeom prst="rect">
            <a:avLst/>
          </a:prstGeom>
        </p:spPr>
        <p:txBody>
          <a:bodyPr anchor="t" rtlCol="false" tIns="0" lIns="0" bIns="0" rIns="0">
            <a:spAutoFit/>
          </a:bodyPr>
          <a:lstStyle/>
          <a:p>
            <a:pPr algn="ctr">
              <a:lnSpc>
                <a:spcPts val="7139"/>
              </a:lnSpc>
              <a:spcBef>
                <a:spcPct val="0"/>
              </a:spcBef>
            </a:pPr>
            <a:r>
              <a:rPr lang="en-US" sz="5100">
                <a:solidFill>
                  <a:srgbClr val="003DA4"/>
                </a:solidFill>
                <a:latin typeface="Open Sans Bold"/>
              </a:rPr>
              <a:t>7. Modélisation pour la prédiction</a:t>
            </a:r>
          </a:p>
        </p:txBody>
      </p:sp>
      <p:sp>
        <p:nvSpPr>
          <p:cNvPr name="TextBox 4" id="4"/>
          <p:cNvSpPr txBox="true"/>
          <p:nvPr/>
        </p:nvSpPr>
        <p:spPr>
          <a:xfrm rot="0">
            <a:off x="724603" y="1328475"/>
            <a:ext cx="10810280" cy="613409"/>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Baseline DummyRegressor(Régression Dummy)</a:t>
            </a:r>
          </a:p>
        </p:txBody>
      </p:sp>
      <p:sp>
        <p:nvSpPr>
          <p:cNvPr name="TextBox 5" id="5"/>
          <p:cNvSpPr txBox="true"/>
          <p:nvPr/>
        </p:nvSpPr>
        <p:spPr>
          <a:xfrm rot="0">
            <a:off x="11930681" y="1382767"/>
            <a:ext cx="5760244" cy="514349"/>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Bold"/>
              </a:rPr>
              <a:t>Cible: ``TotalGHGEmissions``</a:t>
            </a:r>
          </a:p>
        </p:txBody>
      </p:sp>
      <p:sp>
        <p:nvSpPr>
          <p:cNvPr name="TextBox 6" id="6"/>
          <p:cNvSpPr txBox="true"/>
          <p:nvPr/>
        </p:nvSpPr>
        <p:spPr>
          <a:xfrm rot="0">
            <a:off x="17067076" y="8976341"/>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17</a:t>
            </a:r>
          </a:p>
        </p:txBody>
      </p:sp>
      <p:sp>
        <p:nvSpPr>
          <p:cNvPr name="TextBox 7" id="7"/>
          <p:cNvSpPr txBox="true"/>
          <p:nvPr/>
        </p:nvSpPr>
        <p:spPr>
          <a:xfrm rot="0">
            <a:off x="1028700" y="5859255"/>
            <a:ext cx="16230600" cy="789303"/>
          </a:xfrm>
          <a:prstGeom prst="rect">
            <a:avLst/>
          </a:prstGeom>
        </p:spPr>
        <p:txBody>
          <a:bodyPr anchor="t" rtlCol="false" tIns="0" lIns="0" bIns="0" rIns="0">
            <a:spAutoFit/>
          </a:bodyPr>
          <a:lstStyle/>
          <a:p>
            <a:pPr algn="ctr">
              <a:lnSpc>
                <a:spcPts val="3220"/>
              </a:lnSpc>
            </a:pPr>
            <a:r>
              <a:rPr lang="en-US" sz="2300">
                <a:solidFill>
                  <a:srgbClr val="000000"/>
                </a:solidFill>
                <a:latin typeface="Open Sans Extra Bold Bold"/>
              </a:rPr>
              <a:t>Random Forest: génèrent un grand nombre d’arbres de décisions combinés (en utilisant des moyennes ou des « règles de majorité ») à la fin du processus.</a:t>
            </a:r>
          </a:p>
        </p:txBody>
      </p:sp>
      <p:pic>
        <p:nvPicPr>
          <p:cNvPr name="Picture 8" id="8"/>
          <p:cNvPicPr>
            <a:picLocks noChangeAspect="true"/>
          </p:cNvPicPr>
          <p:nvPr/>
        </p:nvPicPr>
        <p:blipFill>
          <a:blip r:embed="rId3"/>
          <a:srcRect l="14335" t="31925" r="41757" b="17520"/>
          <a:stretch>
            <a:fillRect/>
          </a:stretch>
        </p:blipFill>
        <p:spPr>
          <a:xfrm flipH="false" flipV="false" rot="0">
            <a:off x="1214716" y="6425739"/>
            <a:ext cx="4085323" cy="2645852"/>
          </a:xfrm>
          <a:prstGeom prst="rect">
            <a:avLst/>
          </a:prstGeom>
        </p:spPr>
      </p:pic>
      <p:sp>
        <p:nvSpPr>
          <p:cNvPr name="TextBox 9" id="9"/>
          <p:cNvSpPr txBox="true"/>
          <p:nvPr/>
        </p:nvSpPr>
        <p:spPr>
          <a:xfrm rot="0">
            <a:off x="8481134" y="6648327"/>
            <a:ext cx="8209172" cy="2009475"/>
          </a:xfrm>
          <a:prstGeom prst="rect">
            <a:avLst/>
          </a:prstGeom>
        </p:spPr>
        <p:txBody>
          <a:bodyPr anchor="t" rtlCol="false" tIns="0" lIns="0" bIns="0" rIns="0">
            <a:spAutoFit/>
          </a:bodyPr>
          <a:lstStyle/>
          <a:p>
            <a:pPr>
              <a:lnSpc>
                <a:spcPts val="2658"/>
              </a:lnSpc>
              <a:spcBef>
                <a:spcPct val="0"/>
              </a:spcBef>
            </a:pPr>
            <a:r>
              <a:rPr lang="en-US" sz="1898">
                <a:solidFill>
                  <a:srgbClr val="000000"/>
                </a:solidFill>
                <a:latin typeface="Open Sans"/>
              </a:rPr>
              <a:t>- Voici les résultats obtenus avec l'algorithme Random Forest :</a:t>
            </a:r>
          </a:p>
          <a:p>
            <a:pPr>
              <a:lnSpc>
                <a:spcPts val="2658"/>
              </a:lnSpc>
              <a:spcBef>
                <a:spcPct val="0"/>
              </a:spcBef>
            </a:pPr>
            <a:r>
              <a:rPr lang="en-US" sz="1898">
                <a:solidFill>
                  <a:srgbClr val="000000"/>
                </a:solidFill>
                <a:latin typeface="Open Sans"/>
              </a:rPr>
              <a:t>Les meilleurs paramètres obtenus avec la méthode Random Forest sont {'max_depth': 10, 'max_features': 'sqrt', 'n_estimators': 100}</a:t>
            </a:r>
          </a:p>
          <a:p>
            <a:pPr>
              <a:lnSpc>
                <a:spcPts val="2658"/>
              </a:lnSpc>
              <a:spcBef>
                <a:spcPct val="0"/>
              </a:spcBef>
            </a:pPr>
            <a:r>
              <a:rPr lang="en-US" sz="1898">
                <a:solidFill>
                  <a:srgbClr val="000000"/>
                </a:solidFill>
                <a:latin typeface="Open Sans"/>
              </a:rPr>
              <a:t>Le meilleur coefficient de détermination R2 : 0.61</a:t>
            </a:r>
          </a:p>
          <a:p>
            <a:pPr>
              <a:lnSpc>
                <a:spcPts val="2658"/>
              </a:lnSpc>
              <a:spcBef>
                <a:spcPct val="0"/>
              </a:spcBef>
            </a:pPr>
            <a:r>
              <a:rPr lang="en-US" sz="1898">
                <a:solidFill>
                  <a:srgbClr val="000000"/>
                </a:solidFill>
                <a:latin typeface="Open Sans"/>
              </a:rPr>
              <a:t>Le meilleur RMSE de l'algorithme : 367.76</a:t>
            </a:r>
          </a:p>
          <a:p>
            <a:pPr>
              <a:lnSpc>
                <a:spcPts val="2658"/>
              </a:lnSpc>
              <a:spcBef>
                <a:spcPct val="0"/>
              </a:spcBef>
            </a:pPr>
            <a:r>
              <a:rPr lang="en-US" sz="1898">
                <a:solidFill>
                  <a:srgbClr val="000000"/>
                </a:solidFill>
                <a:latin typeface="Open Sans"/>
              </a:rPr>
              <a:t>Le meilleur MAE de l'algorithme : 109.48</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469" t="33162" r="17084" b="27583"/>
          <a:stretch>
            <a:fillRect/>
          </a:stretch>
        </p:blipFill>
        <p:spPr>
          <a:xfrm flipH="false" flipV="false" rot="0">
            <a:off x="1218884" y="1217891"/>
            <a:ext cx="8190133" cy="2642093"/>
          </a:xfrm>
          <a:prstGeom prst="rect">
            <a:avLst/>
          </a:prstGeom>
        </p:spPr>
      </p:pic>
      <p:pic>
        <p:nvPicPr>
          <p:cNvPr name="Picture 3" id="3"/>
          <p:cNvPicPr>
            <a:picLocks noChangeAspect="true"/>
          </p:cNvPicPr>
          <p:nvPr/>
        </p:nvPicPr>
        <p:blipFill>
          <a:blip r:embed="rId3"/>
          <a:srcRect l="13946" t="74693" r="5927" b="5578"/>
          <a:stretch>
            <a:fillRect/>
          </a:stretch>
        </p:blipFill>
        <p:spPr>
          <a:xfrm flipH="false" flipV="false" rot="0">
            <a:off x="1218884" y="7575789"/>
            <a:ext cx="10782682" cy="1493320"/>
          </a:xfrm>
          <a:prstGeom prst="rect">
            <a:avLst/>
          </a:prstGeom>
        </p:spPr>
      </p:pic>
      <p:pic>
        <p:nvPicPr>
          <p:cNvPr name="Picture 4" id="4"/>
          <p:cNvPicPr>
            <a:picLocks noChangeAspect="true"/>
          </p:cNvPicPr>
          <p:nvPr/>
        </p:nvPicPr>
        <p:blipFill>
          <a:blip r:embed="rId4"/>
          <a:srcRect l="12377" t="33043" r="9339" b="17868"/>
          <a:stretch>
            <a:fillRect/>
          </a:stretch>
        </p:blipFill>
        <p:spPr>
          <a:xfrm flipH="false" flipV="false" rot="0">
            <a:off x="1218884" y="3859984"/>
            <a:ext cx="10534638" cy="3715806"/>
          </a:xfrm>
          <a:prstGeom prst="rect">
            <a:avLst/>
          </a:prstGeom>
        </p:spPr>
      </p:pic>
      <p:sp>
        <p:nvSpPr>
          <p:cNvPr name="TextBox 5" id="5"/>
          <p:cNvSpPr txBox="true"/>
          <p:nvPr/>
        </p:nvSpPr>
        <p:spPr>
          <a:xfrm rot="0">
            <a:off x="1093887" y="239270"/>
            <a:ext cx="14694991" cy="613409"/>
          </a:xfrm>
          <a:prstGeom prst="rect">
            <a:avLst/>
          </a:prstGeom>
        </p:spPr>
        <p:txBody>
          <a:bodyPr anchor="t" rtlCol="false" tIns="0" lIns="0" bIns="0" rIns="0">
            <a:spAutoFit/>
          </a:bodyPr>
          <a:lstStyle/>
          <a:p>
            <a:pPr algn="ctr">
              <a:lnSpc>
                <a:spcPts val="5040"/>
              </a:lnSpc>
              <a:spcBef>
                <a:spcPct val="0"/>
              </a:spcBef>
            </a:pPr>
            <a:r>
              <a:rPr lang="en-US" sz="3600">
                <a:solidFill>
                  <a:srgbClr val="003DA5"/>
                </a:solidFill>
                <a:latin typeface="Open Sans Bold"/>
              </a:rPr>
              <a:t>L'algorithme du gradient boosting / Gradient Boosting Regressor</a:t>
            </a:r>
          </a:p>
        </p:txBody>
      </p:sp>
      <p:sp>
        <p:nvSpPr>
          <p:cNvPr name="TextBox 6" id="6"/>
          <p:cNvSpPr txBox="true"/>
          <p:nvPr/>
        </p:nvSpPr>
        <p:spPr>
          <a:xfrm rot="0">
            <a:off x="17259300" y="9066186"/>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9530" y="1028700"/>
            <a:ext cx="6143822" cy="4114800"/>
          </a:xfrm>
          <a:prstGeom prst="rect">
            <a:avLst/>
          </a:prstGeom>
        </p:spPr>
      </p:pic>
      <p:sp>
        <p:nvSpPr>
          <p:cNvPr name="AutoShape 3" id="3"/>
          <p:cNvSpPr/>
          <p:nvPr/>
        </p:nvSpPr>
        <p:spPr>
          <a:xfrm rot="0">
            <a:off x="14115716" y="0"/>
            <a:ext cx="4172284" cy="10161153"/>
          </a:xfrm>
          <a:prstGeom prst="rect">
            <a:avLst/>
          </a:prstGeom>
          <a:solidFill>
            <a:srgbClr val="8C52FF"/>
          </a:solidFill>
        </p:spPr>
      </p:sp>
      <p:pic>
        <p:nvPicPr>
          <p:cNvPr name="Picture 4" id="4"/>
          <p:cNvPicPr>
            <a:picLocks noChangeAspect="true"/>
          </p:cNvPicPr>
          <p:nvPr/>
        </p:nvPicPr>
        <p:blipFill>
          <a:blip r:embed="rId3"/>
          <a:srcRect l="0" t="1899" r="0" b="1899"/>
          <a:stretch>
            <a:fillRect/>
          </a:stretch>
        </p:blipFill>
        <p:spPr>
          <a:xfrm flipH="false" flipV="false" rot="0">
            <a:off x="6908768" y="688351"/>
            <a:ext cx="7206948" cy="4498065"/>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295297" y="5143500"/>
            <a:ext cx="6930728" cy="4588838"/>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7187896" y="5186416"/>
            <a:ext cx="6801092" cy="4503006"/>
          </a:xfrm>
          <a:prstGeom prst="rect">
            <a:avLst/>
          </a:prstGeom>
        </p:spPr>
      </p:pic>
      <p:sp>
        <p:nvSpPr>
          <p:cNvPr name="TextBox 7" id="7"/>
          <p:cNvSpPr txBox="true"/>
          <p:nvPr/>
        </p:nvSpPr>
        <p:spPr>
          <a:xfrm rot="0">
            <a:off x="539530" y="201394"/>
            <a:ext cx="7832338" cy="613409"/>
          </a:xfrm>
          <a:prstGeom prst="rect">
            <a:avLst/>
          </a:prstGeom>
        </p:spPr>
        <p:txBody>
          <a:bodyPr anchor="t" rtlCol="false" tIns="0" lIns="0" bIns="0" rIns="0">
            <a:spAutoFit/>
          </a:bodyPr>
          <a:lstStyle/>
          <a:p>
            <a:pPr algn="ctr">
              <a:lnSpc>
                <a:spcPts val="5040"/>
              </a:lnSpc>
              <a:spcBef>
                <a:spcPct val="0"/>
              </a:spcBef>
            </a:pPr>
            <a:r>
              <a:rPr lang="en-US" sz="3600">
                <a:solidFill>
                  <a:srgbClr val="003DA4"/>
                </a:solidFill>
                <a:latin typeface="Open Sans Bold"/>
              </a:rPr>
              <a:t>8. Evaluation des performances</a:t>
            </a:r>
          </a:p>
        </p:txBody>
      </p:sp>
      <p:sp>
        <p:nvSpPr>
          <p:cNvPr name="TextBox 8" id="8"/>
          <p:cNvSpPr txBox="true"/>
          <p:nvPr/>
        </p:nvSpPr>
        <p:spPr>
          <a:xfrm rot="0">
            <a:off x="14115716" y="329259"/>
            <a:ext cx="4261505" cy="8605223"/>
          </a:xfrm>
          <a:prstGeom prst="rect">
            <a:avLst/>
          </a:prstGeom>
        </p:spPr>
        <p:txBody>
          <a:bodyPr anchor="t" rtlCol="false" tIns="0" lIns="0" bIns="0" rIns="0">
            <a:spAutoFit/>
          </a:bodyPr>
          <a:lstStyle/>
          <a:p>
            <a:pPr algn="ctr">
              <a:lnSpc>
                <a:spcPts val="5233"/>
              </a:lnSpc>
              <a:spcBef>
                <a:spcPct val="0"/>
              </a:spcBef>
            </a:pPr>
            <a:r>
              <a:rPr lang="en-US" sz="3738">
                <a:solidFill>
                  <a:srgbClr val="000000"/>
                </a:solidFill>
                <a:latin typeface="Open Sans Bold"/>
              </a:rPr>
              <a:t>La Régression XGBOOST permets d'obtenir des résultats plus intéressants avec tout les métriques par rapport à la régression linéaire et la régression Ridge à noyau linéaire </a:t>
            </a:r>
          </a:p>
        </p:txBody>
      </p:sp>
      <p:sp>
        <p:nvSpPr>
          <p:cNvPr name="TextBox 9" id="9"/>
          <p:cNvSpPr txBox="true"/>
          <p:nvPr/>
        </p:nvSpPr>
        <p:spPr>
          <a:xfrm rot="0">
            <a:off x="8556702" y="74942"/>
            <a:ext cx="4423370" cy="613409"/>
          </a:xfrm>
          <a:prstGeom prst="rect">
            <a:avLst/>
          </a:prstGeom>
        </p:spPr>
        <p:txBody>
          <a:bodyPr anchor="t" rtlCol="false" tIns="0" lIns="0" bIns="0" rIns="0">
            <a:spAutoFit/>
          </a:bodyPr>
          <a:lstStyle/>
          <a:p>
            <a:pPr algn="ctr">
              <a:lnSpc>
                <a:spcPts val="5040"/>
              </a:lnSpc>
              <a:spcBef>
                <a:spcPct val="0"/>
              </a:spcBef>
            </a:pPr>
            <a:r>
              <a:rPr lang="en-US" sz="3600">
                <a:solidFill>
                  <a:srgbClr val="FF1616"/>
                </a:solidFill>
                <a:latin typeface="Open Sans Bold"/>
              </a:rPr>
              <a:t>TotalGHGEmissions</a:t>
            </a:r>
          </a:p>
        </p:txBody>
      </p:sp>
      <p:sp>
        <p:nvSpPr>
          <p:cNvPr name="TextBox 10" id="10"/>
          <p:cNvSpPr txBox="true"/>
          <p:nvPr/>
        </p:nvSpPr>
        <p:spPr>
          <a:xfrm rot="0">
            <a:off x="17259300" y="8917688"/>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5400000">
            <a:off x="-3024640" y="4276510"/>
            <a:ext cx="8948209" cy="1807218"/>
          </a:xfrm>
          <a:prstGeom prst="rect">
            <a:avLst/>
          </a:prstGeom>
        </p:spPr>
        <p:txBody>
          <a:bodyPr anchor="t" rtlCol="false" tIns="0" lIns="0" bIns="0" rIns="0">
            <a:spAutoFit/>
          </a:bodyPr>
          <a:lstStyle/>
          <a:p>
            <a:pPr algn="ctr">
              <a:lnSpc>
                <a:spcPts val="14839"/>
              </a:lnSpc>
            </a:pPr>
            <a:r>
              <a:rPr lang="en-US" sz="10599">
                <a:solidFill>
                  <a:srgbClr val="003DA5"/>
                </a:solidFill>
                <a:latin typeface="Open Sans Light Bold"/>
              </a:rPr>
              <a:t>Sommaire</a:t>
            </a:r>
          </a:p>
        </p:txBody>
      </p:sp>
      <p:sp>
        <p:nvSpPr>
          <p:cNvPr name="TextBox 3" id="3"/>
          <p:cNvSpPr txBox="true"/>
          <p:nvPr/>
        </p:nvSpPr>
        <p:spPr>
          <a:xfrm rot="0">
            <a:off x="17259300" y="8767127"/>
            <a:ext cx="3769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2</a:t>
            </a:r>
          </a:p>
        </p:txBody>
      </p:sp>
      <p:pic>
        <p:nvPicPr>
          <p:cNvPr name="Picture 4" id="4"/>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3548559" y="572165"/>
            <a:ext cx="3610371" cy="3125913"/>
          </a:xfrm>
          <a:prstGeom prst="rect">
            <a:avLst/>
          </a:prstGeom>
        </p:spPr>
      </p:pic>
      <p:pic>
        <p:nvPicPr>
          <p:cNvPr name="Picture 5" id="5"/>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3552202" y="2925200"/>
            <a:ext cx="3556077" cy="3078904"/>
          </a:xfrm>
          <a:prstGeom prst="rect">
            <a:avLst/>
          </a:prstGeom>
        </p:spPr>
      </p:pic>
      <p:pic>
        <p:nvPicPr>
          <p:cNvPr name="Picture 6" id="6"/>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3449295" y="5378825"/>
            <a:ext cx="3507463" cy="3036813"/>
          </a:xfrm>
          <a:prstGeom prst="rect">
            <a:avLst/>
          </a:prstGeom>
        </p:spPr>
      </p:pic>
      <p:pic>
        <p:nvPicPr>
          <p:cNvPr name="Picture 7" id="7"/>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5795191" y="1926890"/>
            <a:ext cx="3589648" cy="3107970"/>
          </a:xfrm>
          <a:prstGeom prst="rect">
            <a:avLst/>
          </a:prstGeom>
        </p:spPr>
      </p:pic>
      <p:pic>
        <p:nvPicPr>
          <p:cNvPr name="Picture 8" id="8"/>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5791383" y="4317099"/>
            <a:ext cx="3646408" cy="3157114"/>
          </a:xfrm>
          <a:prstGeom prst="rect">
            <a:avLst/>
          </a:prstGeom>
        </p:spPr>
      </p:pic>
      <p:pic>
        <p:nvPicPr>
          <p:cNvPr name="Picture 9" id="9"/>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 t="0" r="12" b="0"/>
          <a:stretch>
            <a:fillRect/>
          </a:stretch>
        </p:blipFill>
        <p:spPr>
          <a:xfrm flipH="false" flipV="false" rot="5400000">
            <a:off x="3449295" y="7014422"/>
            <a:ext cx="3507463" cy="3036813"/>
          </a:xfrm>
          <a:prstGeom prst="rect">
            <a:avLst/>
          </a:prstGeom>
        </p:spPr>
      </p:pic>
      <p:pic>
        <p:nvPicPr>
          <p:cNvPr name="Picture 10" id="10"/>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 t="0" r="12" b="0"/>
          <a:stretch>
            <a:fillRect/>
          </a:stretch>
        </p:blipFill>
        <p:spPr>
          <a:xfrm flipH="false" flipV="false" rot="5400000">
            <a:off x="6136485" y="6942537"/>
            <a:ext cx="3355948" cy="2905629"/>
          </a:xfrm>
          <a:prstGeom prst="rect">
            <a:avLst/>
          </a:prstGeom>
        </p:spPr>
      </p:pic>
      <p:pic>
        <p:nvPicPr>
          <p:cNvPr name="Picture 11" id="11"/>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8063647" y="2403143"/>
            <a:ext cx="3994804" cy="3458760"/>
          </a:xfrm>
          <a:prstGeom prst="rect">
            <a:avLst/>
          </a:prstGeom>
        </p:spPr>
      </p:pic>
      <p:pic>
        <p:nvPicPr>
          <p:cNvPr name="Picture 12" id="12"/>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8169837" y="5556088"/>
            <a:ext cx="4179133" cy="3618355"/>
          </a:xfrm>
          <a:prstGeom prst="rect">
            <a:avLst/>
          </a:prstGeom>
        </p:spPr>
      </p:pic>
      <p:pic>
        <p:nvPicPr>
          <p:cNvPr name="Picture 13" id="13"/>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0639572" y="3756402"/>
            <a:ext cx="4106657" cy="3555604"/>
          </a:xfrm>
          <a:prstGeom prst="rect">
            <a:avLst/>
          </a:prstGeom>
        </p:spPr>
      </p:pic>
      <p:sp>
        <p:nvSpPr>
          <p:cNvPr name="TextBox 14" id="14"/>
          <p:cNvSpPr txBox="true"/>
          <p:nvPr/>
        </p:nvSpPr>
        <p:spPr>
          <a:xfrm rot="0">
            <a:off x="3790788" y="1325312"/>
            <a:ext cx="3028279" cy="1180464"/>
          </a:xfrm>
          <a:prstGeom prst="rect">
            <a:avLst/>
          </a:prstGeom>
        </p:spPr>
        <p:txBody>
          <a:bodyPr anchor="t" rtlCol="false" tIns="0" lIns="0" bIns="0" rIns="0">
            <a:spAutoFit/>
          </a:bodyPr>
          <a:lstStyle/>
          <a:p>
            <a:pPr algn="ctr">
              <a:lnSpc>
                <a:spcPts val="4760"/>
              </a:lnSpc>
            </a:pPr>
            <a:r>
              <a:rPr lang="en-US" sz="3400">
                <a:solidFill>
                  <a:srgbClr val="000000"/>
                </a:solidFill>
                <a:latin typeface="Open Sans Bold"/>
              </a:rPr>
              <a:t>1.Description des données </a:t>
            </a:r>
          </a:p>
        </p:txBody>
      </p:sp>
      <p:sp>
        <p:nvSpPr>
          <p:cNvPr name="TextBox 15" id="15"/>
          <p:cNvSpPr txBox="true"/>
          <p:nvPr/>
        </p:nvSpPr>
        <p:spPr>
          <a:xfrm rot="0">
            <a:off x="3684620" y="3658720"/>
            <a:ext cx="2981270" cy="125158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2.Nettoyage des données</a:t>
            </a:r>
          </a:p>
        </p:txBody>
      </p:sp>
      <p:sp>
        <p:nvSpPr>
          <p:cNvPr name="TextBox 16" id="16"/>
          <p:cNvSpPr txBox="true"/>
          <p:nvPr/>
        </p:nvSpPr>
        <p:spPr>
          <a:xfrm rot="0">
            <a:off x="3670958" y="6166536"/>
            <a:ext cx="2828925" cy="1251584"/>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3.Analyse </a:t>
            </a:r>
          </a:p>
          <a:p>
            <a:pPr algn="ctr">
              <a:lnSpc>
                <a:spcPts val="5040"/>
              </a:lnSpc>
              <a:spcBef>
                <a:spcPct val="0"/>
              </a:spcBef>
            </a:pPr>
            <a:r>
              <a:rPr lang="en-US" sz="3600">
                <a:solidFill>
                  <a:srgbClr val="000000"/>
                </a:solidFill>
                <a:latin typeface="Open Sans Bold"/>
              </a:rPr>
              <a:t>exploratoire</a:t>
            </a:r>
          </a:p>
        </p:txBody>
      </p:sp>
      <p:sp>
        <p:nvSpPr>
          <p:cNvPr name="TextBox 17" id="17"/>
          <p:cNvSpPr txBox="true"/>
          <p:nvPr/>
        </p:nvSpPr>
        <p:spPr>
          <a:xfrm rot="0">
            <a:off x="3670958" y="8203248"/>
            <a:ext cx="3245743" cy="1251584"/>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4.Préparation </a:t>
            </a:r>
          </a:p>
          <a:p>
            <a:pPr algn="ctr">
              <a:lnSpc>
                <a:spcPts val="5040"/>
              </a:lnSpc>
              <a:spcBef>
                <a:spcPct val="0"/>
              </a:spcBef>
            </a:pPr>
            <a:r>
              <a:rPr lang="en-US" sz="3600">
                <a:solidFill>
                  <a:srgbClr val="000000"/>
                </a:solidFill>
                <a:latin typeface="Open Sans Bold"/>
              </a:rPr>
              <a:t>des données</a:t>
            </a:r>
          </a:p>
        </p:txBody>
      </p:sp>
      <p:sp>
        <p:nvSpPr>
          <p:cNvPr name="TextBox 18" id="18"/>
          <p:cNvSpPr txBox="true"/>
          <p:nvPr/>
        </p:nvSpPr>
        <p:spPr>
          <a:xfrm rot="0">
            <a:off x="5787625" y="2473811"/>
            <a:ext cx="3107970" cy="1251584"/>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5.</a:t>
            </a:r>
            <a:r>
              <a:rPr lang="en-US" sz="3600">
                <a:solidFill>
                  <a:srgbClr val="000000"/>
                </a:solidFill>
                <a:latin typeface="Open Sans Bold"/>
              </a:rPr>
              <a:t>Feature ingénierie</a:t>
            </a:r>
          </a:p>
        </p:txBody>
      </p:sp>
      <p:sp>
        <p:nvSpPr>
          <p:cNvPr name="TextBox 19" id="19"/>
          <p:cNvSpPr txBox="true"/>
          <p:nvPr/>
        </p:nvSpPr>
        <p:spPr>
          <a:xfrm rot="0">
            <a:off x="6361644" y="4735731"/>
            <a:ext cx="2699299" cy="2161500"/>
          </a:xfrm>
          <a:prstGeom prst="rect">
            <a:avLst/>
          </a:prstGeom>
        </p:spPr>
        <p:txBody>
          <a:bodyPr anchor="t" rtlCol="false" tIns="0" lIns="0" bIns="0" rIns="0">
            <a:spAutoFit/>
          </a:bodyPr>
          <a:lstStyle/>
          <a:p>
            <a:pPr algn="ctr">
              <a:lnSpc>
                <a:spcPts val="4309"/>
              </a:lnSpc>
              <a:spcBef>
                <a:spcPct val="0"/>
              </a:spcBef>
            </a:pPr>
            <a:r>
              <a:rPr lang="en-US" sz="3077">
                <a:solidFill>
                  <a:srgbClr val="000000"/>
                </a:solidFill>
                <a:latin typeface="Open Sans Bold"/>
              </a:rPr>
              <a:t>6.</a:t>
            </a:r>
            <a:r>
              <a:rPr lang="en-US" sz="3077">
                <a:solidFill>
                  <a:srgbClr val="000000"/>
                </a:solidFill>
                <a:latin typeface="Open Sans Bold"/>
              </a:rPr>
              <a:t>Algo de prédiction , mesure de performance</a:t>
            </a:r>
          </a:p>
        </p:txBody>
      </p:sp>
      <p:sp>
        <p:nvSpPr>
          <p:cNvPr name="TextBox 20" id="20"/>
          <p:cNvSpPr txBox="true"/>
          <p:nvPr/>
        </p:nvSpPr>
        <p:spPr>
          <a:xfrm rot="0">
            <a:off x="6721433" y="7406691"/>
            <a:ext cx="2174162" cy="2195125"/>
          </a:xfrm>
          <a:prstGeom prst="rect">
            <a:avLst/>
          </a:prstGeom>
        </p:spPr>
        <p:txBody>
          <a:bodyPr anchor="t" rtlCol="false" tIns="0" lIns="0" bIns="0" rIns="0">
            <a:spAutoFit/>
          </a:bodyPr>
          <a:lstStyle/>
          <a:p>
            <a:pPr algn="ctr">
              <a:lnSpc>
                <a:spcPts val="4378"/>
              </a:lnSpc>
              <a:spcBef>
                <a:spcPct val="0"/>
              </a:spcBef>
            </a:pPr>
            <a:r>
              <a:rPr lang="en-US" sz="3127">
                <a:solidFill>
                  <a:srgbClr val="000000"/>
                </a:solidFill>
                <a:latin typeface="Open Sans Bold"/>
              </a:rPr>
              <a:t>7.</a:t>
            </a:r>
            <a:r>
              <a:rPr lang="en-US" sz="3127">
                <a:solidFill>
                  <a:srgbClr val="000000"/>
                </a:solidFill>
                <a:latin typeface="Open Sans Bold"/>
              </a:rPr>
              <a:t>Modélisation </a:t>
            </a:r>
          </a:p>
          <a:p>
            <a:pPr algn="ctr">
              <a:lnSpc>
                <a:spcPts val="4378"/>
              </a:lnSpc>
              <a:spcBef>
                <a:spcPct val="0"/>
              </a:spcBef>
            </a:pPr>
            <a:r>
              <a:rPr lang="en-US" sz="3127">
                <a:solidFill>
                  <a:srgbClr val="000000"/>
                </a:solidFill>
                <a:latin typeface="Open Sans Bold"/>
              </a:rPr>
              <a:t>pour la prédiction</a:t>
            </a:r>
          </a:p>
        </p:txBody>
      </p:sp>
      <p:sp>
        <p:nvSpPr>
          <p:cNvPr name="TextBox 21" id="21"/>
          <p:cNvSpPr txBox="true"/>
          <p:nvPr/>
        </p:nvSpPr>
        <p:spPr>
          <a:xfrm rot="0">
            <a:off x="8612767" y="3088254"/>
            <a:ext cx="3177662" cy="1634995"/>
          </a:xfrm>
          <a:prstGeom prst="rect">
            <a:avLst/>
          </a:prstGeom>
        </p:spPr>
        <p:txBody>
          <a:bodyPr anchor="t" rtlCol="false" tIns="0" lIns="0" bIns="0" rIns="0">
            <a:spAutoFit/>
          </a:bodyPr>
          <a:lstStyle/>
          <a:p>
            <a:pPr algn="ctr">
              <a:lnSpc>
                <a:spcPts val="4382"/>
              </a:lnSpc>
              <a:spcBef>
                <a:spcPct val="0"/>
              </a:spcBef>
            </a:pPr>
            <a:r>
              <a:rPr lang="en-US" sz="3130">
                <a:solidFill>
                  <a:srgbClr val="000000"/>
                </a:solidFill>
                <a:latin typeface="Open Sans Bold"/>
              </a:rPr>
              <a:t>8.</a:t>
            </a:r>
            <a:r>
              <a:rPr lang="en-US" sz="3130">
                <a:solidFill>
                  <a:srgbClr val="000000"/>
                </a:solidFill>
                <a:latin typeface="Open Sans Bold"/>
              </a:rPr>
              <a:t>Evaluation</a:t>
            </a:r>
          </a:p>
          <a:p>
            <a:pPr algn="ctr">
              <a:lnSpc>
                <a:spcPts val="4382"/>
              </a:lnSpc>
              <a:spcBef>
                <a:spcPct val="0"/>
              </a:spcBef>
            </a:pPr>
            <a:r>
              <a:rPr lang="en-US" sz="3130">
                <a:solidFill>
                  <a:srgbClr val="000000"/>
                </a:solidFill>
                <a:latin typeface="Open Sans Bold"/>
              </a:rPr>
              <a:t>des performances</a:t>
            </a:r>
          </a:p>
        </p:txBody>
      </p:sp>
      <p:sp>
        <p:nvSpPr>
          <p:cNvPr name="TextBox 22" id="22"/>
          <p:cNvSpPr txBox="true"/>
          <p:nvPr/>
        </p:nvSpPr>
        <p:spPr>
          <a:xfrm rot="0">
            <a:off x="8895594" y="6157011"/>
            <a:ext cx="2784720" cy="2375817"/>
          </a:xfrm>
          <a:prstGeom prst="rect">
            <a:avLst/>
          </a:prstGeom>
        </p:spPr>
        <p:txBody>
          <a:bodyPr anchor="t" rtlCol="false" tIns="0" lIns="0" bIns="0" rIns="0">
            <a:spAutoFit/>
          </a:bodyPr>
          <a:lstStyle/>
          <a:p>
            <a:pPr algn="ctr">
              <a:lnSpc>
                <a:spcPts val="4709"/>
              </a:lnSpc>
              <a:spcBef>
                <a:spcPct val="0"/>
              </a:spcBef>
            </a:pPr>
            <a:r>
              <a:rPr lang="en-US" sz="3363">
                <a:solidFill>
                  <a:srgbClr val="000000"/>
                </a:solidFill>
                <a:latin typeface="Open Sans Bold"/>
              </a:rPr>
              <a:t>9.</a:t>
            </a:r>
            <a:r>
              <a:rPr lang="en-US" sz="3363">
                <a:solidFill>
                  <a:srgbClr val="000000"/>
                </a:solidFill>
                <a:latin typeface="Open Sans Bold"/>
              </a:rPr>
              <a:t>Influence de:</a:t>
            </a:r>
          </a:p>
          <a:p>
            <a:pPr algn="ctr">
              <a:lnSpc>
                <a:spcPts val="4709"/>
              </a:lnSpc>
              <a:spcBef>
                <a:spcPct val="0"/>
              </a:spcBef>
            </a:pPr>
            <a:r>
              <a:rPr lang="en-US" sz="3363">
                <a:solidFill>
                  <a:srgbClr val="000000"/>
                </a:solidFill>
                <a:latin typeface="Open Sans Bold"/>
              </a:rPr>
              <a:t> ENERGY STAR</a:t>
            </a:r>
          </a:p>
        </p:txBody>
      </p:sp>
      <p:pic>
        <p:nvPicPr>
          <p:cNvPr name="Picture 23" id="23"/>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3616635" y="3887730"/>
            <a:ext cx="4106657" cy="3555604"/>
          </a:xfrm>
          <a:prstGeom prst="rect">
            <a:avLst/>
          </a:prstGeom>
        </p:spPr>
      </p:pic>
      <p:sp>
        <p:nvSpPr>
          <p:cNvPr name="TextBox 24" id="24"/>
          <p:cNvSpPr txBox="true"/>
          <p:nvPr/>
        </p:nvSpPr>
        <p:spPr>
          <a:xfrm rot="0">
            <a:off x="11052239" y="4656574"/>
            <a:ext cx="3281324" cy="1749126"/>
          </a:xfrm>
          <a:prstGeom prst="rect">
            <a:avLst/>
          </a:prstGeom>
        </p:spPr>
        <p:txBody>
          <a:bodyPr anchor="t" rtlCol="false" tIns="0" lIns="0" bIns="0" rIns="0">
            <a:spAutoFit/>
          </a:bodyPr>
          <a:lstStyle/>
          <a:p>
            <a:pPr algn="ctr">
              <a:lnSpc>
                <a:spcPts val="4651"/>
              </a:lnSpc>
              <a:spcBef>
                <a:spcPct val="0"/>
              </a:spcBef>
            </a:pPr>
            <a:r>
              <a:rPr lang="en-US" sz="3322">
                <a:solidFill>
                  <a:srgbClr val="000000"/>
                </a:solidFill>
                <a:latin typeface="Open Sans Bold"/>
              </a:rPr>
              <a:t>10.</a:t>
            </a:r>
            <a:r>
              <a:rPr lang="en-US" sz="3322">
                <a:solidFill>
                  <a:srgbClr val="000000"/>
                </a:solidFill>
                <a:latin typeface="Open Sans Bold"/>
              </a:rPr>
              <a:t>Passage à l’échelle logarithmique</a:t>
            </a:r>
          </a:p>
        </p:txBody>
      </p:sp>
      <p:sp>
        <p:nvSpPr>
          <p:cNvPr name="TextBox 25" id="25"/>
          <p:cNvSpPr txBox="true"/>
          <p:nvPr/>
        </p:nvSpPr>
        <p:spPr>
          <a:xfrm rot="0">
            <a:off x="14080628" y="5231647"/>
            <a:ext cx="3555604" cy="613409"/>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11.</a:t>
            </a:r>
            <a:r>
              <a:rPr lang="en-US" sz="3600">
                <a:solidFill>
                  <a:srgbClr val="000000"/>
                </a:solidFill>
                <a:latin typeface="Open Sans Bold"/>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6143822" cy="41148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576916" y="989749"/>
            <a:ext cx="5916363" cy="415375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170170" y="5143500"/>
            <a:ext cx="5860883" cy="411480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7576916" y="5281722"/>
            <a:ext cx="5916363" cy="3838356"/>
          </a:xfrm>
          <a:prstGeom prst="rect">
            <a:avLst/>
          </a:prstGeom>
        </p:spPr>
      </p:pic>
      <p:sp>
        <p:nvSpPr>
          <p:cNvPr name="AutoShape 6" id="6"/>
          <p:cNvSpPr/>
          <p:nvPr/>
        </p:nvSpPr>
        <p:spPr>
          <a:xfrm rot="0">
            <a:off x="14115716" y="0"/>
            <a:ext cx="4172284" cy="10161153"/>
          </a:xfrm>
          <a:prstGeom prst="rect">
            <a:avLst/>
          </a:prstGeom>
          <a:solidFill>
            <a:srgbClr val="8C52FF"/>
          </a:solidFill>
        </p:spPr>
      </p:sp>
      <p:sp>
        <p:nvSpPr>
          <p:cNvPr name="TextBox 7" id="7"/>
          <p:cNvSpPr txBox="true"/>
          <p:nvPr/>
        </p:nvSpPr>
        <p:spPr>
          <a:xfrm rot="0">
            <a:off x="1028700" y="178718"/>
            <a:ext cx="3255566" cy="613409"/>
          </a:xfrm>
          <a:prstGeom prst="rect">
            <a:avLst/>
          </a:prstGeom>
        </p:spPr>
        <p:txBody>
          <a:bodyPr anchor="t" rtlCol="false" tIns="0" lIns="0" bIns="0" rIns="0">
            <a:spAutoFit/>
          </a:bodyPr>
          <a:lstStyle/>
          <a:p>
            <a:pPr algn="ctr">
              <a:lnSpc>
                <a:spcPts val="5040"/>
              </a:lnSpc>
              <a:spcBef>
                <a:spcPct val="0"/>
              </a:spcBef>
            </a:pPr>
            <a:r>
              <a:rPr lang="en-US" sz="3600">
                <a:solidFill>
                  <a:srgbClr val="FF1616"/>
                </a:solidFill>
                <a:latin typeface="Open Sans Bold"/>
              </a:rPr>
              <a:t>SiteEnergyUse</a:t>
            </a:r>
          </a:p>
        </p:txBody>
      </p:sp>
      <p:sp>
        <p:nvSpPr>
          <p:cNvPr name="TextBox 8" id="8"/>
          <p:cNvSpPr txBox="true"/>
          <p:nvPr/>
        </p:nvSpPr>
        <p:spPr>
          <a:xfrm rot="0">
            <a:off x="14256481" y="734977"/>
            <a:ext cx="4031519" cy="7711657"/>
          </a:xfrm>
          <a:prstGeom prst="rect">
            <a:avLst/>
          </a:prstGeom>
        </p:spPr>
        <p:txBody>
          <a:bodyPr anchor="t" rtlCol="false" tIns="0" lIns="0" bIns="0" rIns="0">
            <a:spAutoFit/>
          </a:bodyPr>
          <a:lstStyle/>
          <a:p>
            <a:pPr>
              <a:lnSpc>
                <a:spcPts val="4398"/>
              </a:lnSpc>
              <a:spcBef>
                <a:spcPct val="0"/>
              </a:spcBef>
            </a:pPr>
            <a:r>
              <a:rPr lang="en-US" sz="3141">
                <a:solidFill>
                  <a:srgbClr val="000000"/>
                </a:solidFill>
                <a:latin typeface="Open Sans Bold"/>
              </a:rPr>
              <a:t>Le meilleur algorithme de prédiction de SiteEnergy est: kridge</a:t>
            </a:r>
          </a:p>
          <a:p>
            <a:pPr>
              <a:lnSpc>
                <a:spcPts val="4398"/>
              </a:lnSpc>
              <a:spcBef>
                <a:spcPct val="0"/>
              </a:spcBef>
            </a:pPr>
            <a:r>
              <a:rPr lang="en-US" sz="3141">
                <a:solidFill>
                  <a:srgbClr val="000000"/>
                </a:solidFill>
                <a:latin typeface="Open Sans Bold"/>
              </a:rPr>
              <a:t>les meilleures valeurs du Coefficient de détermination (R²) et</a:t>
            </a:r>
          </a:p>
          <a:p>
            <a:pPr>
              <a:lnSpc>
                <a:spcPts val="4398"/>
              </a:lnSpc>
              <a:spcBef>
                <a:spcPct val="0"/>
              </a:spcBef>
            </a:pPr>
            <a:r>
              <a:rPr lang="en-US" sz="3141">
                <a:solidFill>
                  <a:srgbClr val="000000"/>
                </a:solidFill>
                <a:latin typeface="Open Sans Bold"/>
              </a:rPr>
              <a:t>de la racine de l'erreur quadratique moyenne RMSE</a:t>
            </a:r>
          </a:p>
        </p:txBody>
      </p:sp>
      <p:sp>
        <p:nvSpPr>
          <p:cNvPr name="TextBox 9" id="9"/>
          <p:cNvSpPr txBox="true"/>
          <p:nvPr/>
        </p:nvSpPr>
        <p:spPr>
          <a:xfrm rot="0">
            <a:off x="17095074" y="9155230"/>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3263190"/>
            <a:ext cx="7002844" cy="4147838"/>
          </a:xfrm>
          <a:prstGeom prst="rect">
            <a:avLst/>
          </a:prstGeom>
        </p:spPr>
      </p:pic>
      <p:pic>
        <p:nvPicPr>
          <p:cNvPr name="Picture 3" id="3"/>
          <p:cNvPicPr>
            <a:picLocks noChangeAspect="true"/>
          </p:cNvPicPr>
          <p:nvPr/>
        </p:nvPicPr>
        <p:blipFill>
          <a:blip r:embed="rId3"/>
          <a:srcRect l="12728" t="59885" r="6799" b="20765"/>
          <a:stretch>
            <a:fillRect/>
          </a:stretch>
        </p:blipFill>
        <p:spPr>
          <a:xfrm flipH="false" flipV="false" rot="0">
            <a:off x="6937337" y="2349184"/>
            <a:ext cx="10829360" cy="1464688"/>
          </a:xfrm>
          <a:prstGeom prst="rect">
            <a:avLst/>
          </a:prstGeom>
        </p:spPr>
      </p:pic>
      <p:pic>
        <p:nvPicPr>
          <p:cNvPr name="Picture 4" id="4"/>
          <p:cNvPicPr>
            <a:picLocks noChangeAspect="true"/>
          </p:cNvPicPr>
          <p:nvPr/>
        </p:nvPicPr>
        <p:blipFill>
          <a:blip r:embed="rId4"/>
          <a:srcRect l="12728" t="44708" r="5404" b="34609"/>
          <a:stretch>
            <a:fillRect/>
          </a:stretch>
        </p:blipFill>
        <p:spPr>
          <a:xfrm flipH="false" flipV="false" rot="0">
            <a:off x="7270953" y="5337109"/>
            <a:ext cx="11017047" cy="1565601"/>
          </a:xfrm>
          <a:prstGeom prst="rect">
            <a:avLst/>
          </a:prstGeom>
        </p:spPr>
      </p:pic>
      <p:sp>
        <p:nvSpPr>
          <p:cNvPr name="TextBox 5" id="5"/>
          <p:cNvSpPr txBox="true"/>
          <p:nvPr/>
        </p:nvSpPr>
        <p:spPr>
          <a:xfrm rot="0">
            <a:off x="553569" y="328410"/>
            <a:ext cx="7423349" cy="695959"/>
          </a:xfrm>
          <a:prstGeom prst="rect">
            <a:avLst/>
          </a:prstGeom>
        </p:spPr>
        <p:txBody>
          <a:bodyPr anchor="t" rtlCol="false" tIns="0" lIns="0" bIns="0" rIns="0">
            <a:spAutoFit/>
          </a:bodyPr>
          <a:lstStyle/>
          <a:p>
            <a:pPr algn="ctr">
              <a:lnSpc>
                <a:spcPts val="5740"/>
              </a:lnSpc>
              <a:spcBef>
                <a:spcPct val="0"/>
              </a:spcBef>
            </a:pPr>
            <a:r>
              <a:rPr lang="en-US" sz="4100">
                <a:solidFill>
                  <a:srgbClr val="003DA4"/>
                </a:solidFill>
                <a:latin typeface="Open Sans Bold"/>
              </a:rPr>
              <a:t>9.</a:t>
            </a:r>
            <a:r>
              <a:rPr lang="en-US" sz="4100">
                <a:solidFill>
                  <a:srgbClr val="003DA4"/>
                </a:solidFill>
                <a:latin typeface="Open Sans Bold"/>
              </a:rPr>
              <a:t>Influence de: ENERGY STAR</a:t>
            </a:r>
          </a:p>
        </p:txBody>
      </p:sp>
      <p:sp>
        <p:nvSpPr>
          <p:cNvPr name="TextBox 6" id="6"/>
          <p:cNvSpPr txBox="true"/>
          <p:nvPr/>
        </p:nvSpPr>
        <p:spPr>
          <a:xfrm rot="0">
            <a:off x="7976917" y="7758799"/>
            <a:ext cx="8750201" cy="887095"/>
          </a:xfrm>
          <a:prstGeom prst="rect">
            <a:avLst/>
          </a:prstGeom>
        </p:spPr>
        <p:txBody>
          <a:bodyPr anchor="t" rtlCol="false" tIns="0" lIns="0" bIns="0" rIns="0">
            <a:spAutoFit/>
          </a:bodyPr>
          <a:lstStyle/>
          <a:p>
            <a:pPr algn="ctr">
              <a:lnSpc>
                <a:spcPts val="7279"/>
              </a:lnSpc>
            </a:pPr>
            <a:r>
              <a:rPr lang="en-US" sz="5199">
                <a:solidFill>
                  <a:srgbClr val="FF1616"/>
                </a:solidFill>
                <a:latin typeface="Open Sans Bold"/>
              </a:rPr>
              <a:t>La Performance augmente</a:t>
            </a:r>
          </a:p>
        </p:txBody>
      </p:sp>
      <p:sp>
        <p:nvSpPr>
          <p:cNvPr name="TextBox 7" id="7"/>
          <p:cNvSpPr txBox="true"/>
          <p:nvPr/>
        </p:nvSpPr>
        <p:spPr>
          <a:xfrm rot="0">
            <a:off x="13343327" y="105411"/>
            <a:ext cx="4423370" cy="613409"/>
          </a:xfrm>
          <a:prstGeom prst="rect">
            <a:avLst/>
          </a:prstGeom>
        </p:spPr>
        <p:txBody>
          <a:bodyPr anchor="t" rtlCol="false" tIns="0" lIns="0" bIns="0" rIns="0">
            <a:spAutoFit/>
          </a:bodyPr>
          <a:lstStyle/>
          <a:p>
            <a:pPr algn="ctr">
              <a:lnSpc>
                <a:spcPts val="5040"/>
              </a:lnSpc>
              <a:spcBef>
                <a:spcPct val="0"/>
              </a:spcBef>
            </a:pPr>
            <a:r>
              <a:rPr lang="en-US" sz="3600">
                <a:solidFill>
                  <a:srgbClr val="FF1616"/>
                </a:solidFill>
                <a:latin typeface="Open Sans Bold"/>
              </a:rPr>
              <a:t>TotalGHGEmissions</a:t>
            </a:r>
          </a:p>
        </p:txBody>
      </p:sp>
      <p:sp>
        <p:nvSpPr>
          <p:cNvPr name="TextBox 8" id="8"/>
          <p:cNvSpPr txBox="true"/>
          <p:nvPr/>
        </p:nvSpPr>
        <p:spPr>
          <a:xfrm rot="0">
            <a:off x="7976917" y="3795262"/>
            <a:ext cx="5610324" cy="887095"/>
          </a:xfrm>
          <a:prstGeom prst="rect">
            <a:avLst/>
          </a:prstGeom>
        </p:spPr>
        <p:txBody>
          <a:bodyPr anchor="t" rtlCol="false" tIns="0" lIns="0" bIns="0" rIns="0">
            <a:spAutoFit/>
          </a:bodyPr>
          <a:lstStyle/>
          <a:p>
            <a:pPr algn="ctr">
              <a:lnSpc>
                <a:spcPts val="7279"/>
              </a:lnSpc>
            </a:pPr>
            <a:r>
              <a:rPr lang="en-US" sz="5199">
                <a:solidFill>
                  <a:srgbClr val="003DA4"/>
                </a:solidFill>
                <a:latin typeface="Open Sans Bold"/>
              </a:rPr>
              <a:t>avec Energy Star </a:t>
            </a:r>
          </a:p>
        </p:txBody>
      </p:sp>
      <p:sp>
        <p:nvSpPr>
          <p:cNvPr name="TextBox 9" id="9"/>
          <p:cNvSpPr txBox="true"/>
          <p:nvPr/>
        </p:nvSpPr>
        <p:spPr>
          <a:xfrm rot="0">
            <a:off x="7984160" y="1281544"/>
            <a:ext cx="5488484" cy="880110"/>
          </a:xfrm>
          <a:prstGeom prst="rect">
            <a:avLst/>
          </a:prstGeom>
        </p:spPr>
        <p:txBody>
          <a:bodyPr anchor="t" rtlCol="false" tIns="0" lIns="0" bIns="0" rIns="0">
            <a:spAutoFit/>
          </a:bodyPr>
          <a:lstStyle/>
          <a:p>
            <a:pPr algn="ctr">
              <a:lnSpc>
                <a:spcPts val="7139"/>
              </a:lnSpc>
              <a:spcBef>
                <a:spcPct val="0"/>
              </a:spcBef>
            </a:pPr>
            <a:r>
              <a:rPr lang="en-US" sz="5100">
                <a:solidFill>
                  <a:srgbClr val="003DA4"/>
                </a:solidFill>
                <a:latin typeface="Open Sans Bold"/>
              </a:rPr>
              <a:t>sans </a:t>
            </a:r>
            <a:r>
              <a:rPr lang="en-US" sz="5100">
                <a:solidFill>
                  <a:srgbClr val="003DA4"/>
                </a:solidFill>
                <a:latin typeface="Open Sans Bold"/>
              </a:rPr>
              <a:t>Energy Star </a:t>
            </a:r>
          </a:p>
        </p:txBody>
      </p:sp>
      <p:sp>
        <p:nvSpPr>
          <p:cNvPr name="TextBox 10" id="10"/>
          <p:cNvSpPr txBox="true"/>
          <p:nvPr/>
        </p:nvSpPr>
        <p:spPr>
          <a:xfrm rot="0">
            <a:off x="16882368" y="9163050"/>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34" t="0" r="2467" b="0"/>
          <a:stretch>
            <a:fillRect/>
          </a:stretch>
        </p:blipFill>
        <p:spPr>
          <a:xfrm flipH="false" flipV="false" rot="0">
            <a:off x="1028700" y="3353114"/>
            <a:ext cx="6440200" cy="3924545"/>
          </a:xfrm>
          <a:prstGeom prst="rect">
            <a:avLst/>
          </a:prstGeom>
        </p:spPr>
      </p:pic>
      <p:pic>
        <p:nvPicPr>
          <p:cNvPr name="Picture 3" id="3"/>
          <p:cNvPicPr>
            <a:picLocks noChangeAspect="true"/>
          </p:cNvPicPr>
          <p:nvPr/>
        </p:nvPicPr>
        <p:blipFill>
          <a:blip r:embed="rId3"/>
          <a:srcRect l="13623" t="71490" r="18479" b="8368"/>
          <a:stretch>
            <a:fillRect/>
          </a:stretch>
        </p:blipFill>
        <p:spPr>
          <a:xfrm flipH="false" flipV="false" rot="0">
            <a:off x="7741985" y="7122212"/>
            <a:ext cx="9136958" cy="1524601"/>
          </a:xfrm>
          <a:prstGeom prst="rect">
            <a:avLst/>
          </a:prstGeom>
        </p:spPr>
      </p:pic>
      <p:pic>
        <p:nvPicPr>
          <p:cNvPr name="Picture 4" id="4"/>
          <p:cNvPicPr>
            <a:picLocks noChangeAspect="true"/>
          </p:cNvPicPr>
          <p:nvPr/>
        </p:nvPicPr>
        <p:blipFill>
          <a:blip r:embed="rId4"/>
          <a:srcRect l="13423" t="68121" r="16910" b="15395"/>
          <a:stretch>
            <a:fillRect/>
          </a:stretch>
        </p:blipFill>
        <p:spPr>
          <a:xfrm flipH="false" flipV="false" rot="0">
            <a:off x="7741985" y="4067660"/>
            <a:ext cx="9375029" cy="1247726"/>
          </a:xfrm>
          <a:prstGeom prst="rect">
            <a:avLst/>
          </a:prstGeom>
        </p:spPr>
      </p:pic>
      <p:sp>
        <p:nvSpPr>
          <p:cNvPr name="TextBox 5" id="5"/>
          <p:cNvSpPr txBox="true"/>
          <p:nvPr/>
        </p:nvSpPr>
        <p:spPr>
          <a:xfrm rot="0">
            <a:off x="13623377" y="1136202"/>
            <a:ext cx="3255566" cy="613409"/>
          </a:xfrm>
          <a:prstGeom prst="rect">
            <a:avLst/>
          </a:prstGeom>
        </p:spPr>
        <p:txBody>
          <a:bodyPr anchor="t" rtlCol="false" tIns="0" lIns="0" bIns="0" rIns="0">
            <a:spAutoFit/>
          </a:bodyPr>
          <a:lstStyle/>
          <a:p>
            <a:pPr algn="ctr">
              <a:lnSpc>
                <a:spcPts val="5040"/>
              </a:lnSpc>
              <a:spcBef>
                <a:spcPct val="0"/>
              </a:spcBef>
            </a:pPr>
            <a:r>
              <a:rPr lang="en-US" sz="3600">
                <a:solidFill>
                  <a:srgbClr val="FF1616"/>
                </a:solidFill>
                <a:latin typeface="Open Sans Bold"/>
              </a:rPr>
              <a:t>SiteEnergyUse</a:t>
            </a:r>
          </a:p>
        </p:txBody>
      </p:sp>
      <p:sp>
        <p:nvSpPr>
          <p:cNvPr name="TextBox 6" id="6"/>
          <p:cNvSpPr txBox="true"/>
          <p:nvPr/>
        </p:nvSpPr>
        <p:spPr>
          <a:xfrm rot="0">
            <a:off x="8174087" y="6086609"/>
            <a:ext cx="4855666" cy="771525"/>
          </a:xfrm>
          <a:prstGeom prst="rect">
            <a:avLst/>
          </a:prstGeom>
        </p:spPr>
        <p:txBody>
          <a:bodyPr anchor="t" rtlCol="false" tIns="0" lIns="0" bIns="0" rIns="0">
            <a:spAutoFit/>
          </a:bodyPr>
          <a:lstStyle/>
          <a:p>
            <a:pPr algn="ctr">
              <a:lnSpc>
                <a:spcPts val="6300"/>
              </a:lnSpc>
              <a:spcBef>
                <a:spcPct val="0"/>
              </a:spcBef>
            </a:pPr>
            <a:r>
              <a:rPr lang="en-US" sz="4500">
                <a:solidFill>
                  <a:srgbClr val="003DA4"/>
                </a:solidFill>
                <a:latin typeface="Open Sans Bold"/>
              </a:rPr>
              <a:t>avec Energy Star </a:t>
            </a:r>
          </a:p>
        </p:txBody>
      </p:sp>
      <p:sp>
        <p:nvSpPr>
          <p:cNvPr name="TextBox 7" id="7"/>
          <p:cNvSpPr txBox="true"/>
          <p:nvPr/>
        </p:nvSpPr>
        <p:spPr>
          <a:xfrm rot="0">
            <a:off x="8174087" y="3168501"/>
            <a:ext cx="4842768" cy="771525"/>
          </a:xfrm>
          <a:prstGeom prst="rect">
            <a:avLst/>
          </a:prstGeom>
        </p:spPr>
        <p:txBody>
          <a:bodyPr anchor="t" rtlCol="false" tIns="0" lIns="0" bIns="0" rIns="0">
            <a:spAutoFit/>
          </a:bodyPr>
          <a:lstStyle/>
          <a:p>
            <a:pPr algn="ctr">
              <a:lnSpc>
                <a:spcPts val="6300"/>
              </a:lnSpc>
              <a:spcBef>
                <a:spcPct val="0"/>
              </a:spcBef>
            </a:pPr>
            <a:r>
              <a:rPr lang="en-US" sz="4500">
                <a:solidFill>
                  <a:srgbClr val="003DA4"/>
                </a:solidFill>
                <a:latin typeface="Open Sans Bold"/>
              </a:rPr>
              <a:t>sans </a:t>
            </a:r>
            <a:r>
              <a:rPr lang="en-US" sz="4500">
                <a:solidFill>
                  <a:srgbClr val="003DA4"/>
                </a:solidFill>
                <a:latin typeface="Open Sans Bold"/>
              </a:rPr>
              <a:t>Energy Star </a:t>
            </a:r>
          </a:p>
        </p:txBody>
      </p:sp>
      <p:sp>
        <p:nvSpPr>
          <p:cNvPr name="TextBox 8" id="8"/>
          <p:cNvSpPr txBox="true"/>
          <p:nvPr/>
        </p:nvSpPr>
        <p:spPr>
          <a:xfrm rot="0">
            <a:off x="10399809" y="8694438"/>
            <a:ext cx="6899871" cy="695959"/>
          </a:xfrm>
          <a:prstGeom prst="rect">
            <a:avLst/>
          </a:prstGeom>
        </p:spPr>
        <p:txBody>
          <a:bodyPr anchor="t" rtlCol="false" tIns="0" lIns="0" bIns="0" rIns="0">
            <a:spAutoFit/>
          </a:bodyPr>
          <a:lstStyle/>
          <a:p>
            <a:pPr algn="ctr">
              <a:lnSpc>
                <a:spcPts val="5740"/>
              </a:lnSpc>
              <a:spcBef>
                <a:spcPct val="0"/>
              </a:spcBef>
            </a:pPr>
            <a:r>
              <a:rPr lang="en-US" sz="4100">
                <a:solidFill>
                  <a:srgbClr val="FF1616"/>
                </a:solidFill>
                <a:latin typeface="Open Sans Bold"/>
              </a:rPr>
              <a:t>La Performance augmente</a:t>
            </a:r>
          </a:p>
        </p:txBody>
      </p:sp>
      <p:sp>
        <p:nvSpPr>
          <p:cNvPr name="TextBox 9" id="9"/>
          <p:cNvSpPr txBox="true"/>
          <p:nvPr/>
        </p:nvSpPr>
        <p:spPr>
          <a:xfrm rot="0">
            <a:off x="17183743" y="9450074"/>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94" t="0" r="3694" b="0"/>
          <a:stretch>
            <a:fillRect/>
          </a:stretch>
        </p:blipFill>
        <p:spPr>
          <a:xfrm flipH="false" flipV="false" rot="0">
            <a:off x="337466" y="1747464"/>
            <a:ext cx="9542234" cy="447104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483669" y="1804049"/>
            <a:ext cx="8190811" cy="4529209"/>
          </a:xfrm>
          <a:prstGeom prst="rect">
            <a:avLst/>
          </a:prstGeom>
        </p:spPr>
      </p:pic>
      <p:sp>
        <p:nvSpPr>
          <p:cNvPr name="TextBox 4" id="4"/>
          <p:cNvSpPr txBox="true"/>
          <p:nvPr/>
        </p:nvSpPr>
        <p:spPr>
          <a:xfrm rot="0">
            <a:off x="161441" y="332741"/>
            <a:ext cx="9525199" cy="695959"/>
          </a:xfrm>
          <a:prstGeom prst="rect">
            <a:avLst/>
          </a:prstGeom>
        </p:spPr>
        <p:txBody>
          <a:bodyPr anchor="t" rtlCol="false" tIns="0" lIns="0" bIns="0" rIns="0">
            <a:spAutoFit/>
          </a:bodyPr>
          <a:lstStyle/>
          <a:p>
            <a:pPr algn="ctr">
              <a:lnSpc>
                <a:spcPts val="5740"/>
              </a:lnSpc>
              <a:spcBef>
                <a:spcPct val="0"/>
              </a:spcBef>
            </a:pPr>
            <a:r>
              <a:rPr lang="en-US" sz="4100">
                <a:solidFill>
                  <a:srgbClr val="003DA4"/>
                </a:solidFill>
                <a:latin typeface="Open Sans Bold"/>
              </a:rPr>
              <a:t>10</a:t>
            </a:r>
            <a:r>
              <a:rPr lang="en-US" sz="4100">
                <a:solidFill>
                  <a:srgbClr val="003DA4"/>
                </a:solidFill>
                <a:latin typeface="Open Sans Bold"/>
              </a:rPr>
              <a:t>. Passage à l'échelle logarithmique</a:t>
            </a:r>
          </a:p>
        </p:txBody>
      </p:sp>
      <p:sp>
        <p:nvSpPr>
          <p:cNvPr name="TextBox 5" id="5"/>
          <p:cNvSpPr txBox="true"/>
          <p:nvPr/>
        </p:nvSpPr>
        <p:spPr>
          <a:xfrm rot="0">
            <a:off x="711196" y="6285633"/>
            <a:ext cx="15535939" cy="3737591"/>
          </a:xfrm>
          <a:prstGeom prst="rect">
            <a:avLst/>
          </a:prstGeom>
        </p:spPr>
        <p:txBody>
          <a:bodyPr anchor="t" rtlCol="false" tIns="0" lIns="0" bIns="0" rIns="0">
            <a:spAutoFit/>
          </a:bodyPr>
          <a:lstStyle/>
          <a:p>
            <a:pPr>
              <a:lnSpc>
                <a:spcPts val="3571"/>
              </a:lnSpc>
              <a:spcBef>
                <a:spcPct val="0"/>
              </a:spcBef>
            </a:pPr>
            <a:r>
              <a:rPr lang="en-US" sz="2550">
                <a:solidFill>
                  <a:srgbClr val="000000"/>
                </a:solidFill>
                <a:latin typeface="Open Sans Bold"/>
              </a:rPr>
              <a:t> les résultats obtenus avec l'algorithme Kernel Ridge Regression en utilisant un noyau de type </a:t>
            </a:r>
          </a:p>
          <a:p>
            <a:pPr>
              <a:lnSpc>
                <a:spcPts val="4411"/>
              </a:lnSpc>
              <a:spcBef>
                <a:spcPct val="0"/>
              </a:spcBef>
            </a:pPr>
            <a:r>
              <a:rPr lang="en-US" sz="3150">
                <a:solidFill>
                  <a:srgbClr val="000000"/>
                </a:solidFill>
                <a:latin typeface="Open Sans Bold"/>
              </a:rPr>
              <a:t> Radial Basis Function (RBF) :</a:t>
            </a:r>
          </a:p>
          <a:p>
            <a:pPr>
              <a:lnSpc>
                <a:spcPts val="4411"/>
              </a:lnSpc>
              <a:spcBef>
                <a:spcPct val="0"/>
              </a:spcBef>
            </a:pPr>
            <a:r>
              <a:rPr lang="en-US" sz="3150">
                <a:solidFill>
                  <a:srgbClr val="000000"/>
                </a:solidFill>
                <a:latin typeface="Open Sans Bold"/>
              </a:rPr>
              <a:t>Les meilleurs paramètres obtenus avec la méthode GridSearchCV sont {'alpha': 0.01, 'gamma': 0.01}</a:t>
            </a:r>
          </a:p>
          <a:p>
            <a:pPr>
              <a:lnSpc>
                <a:spcPts val="4411"/>
              </a:lnSpc>
              <a:spcBef>
                <a:spcPct val="0"/>
              </a:spcBef>
            </a:pPr>
            <a:r>
              <a:rPr lang="en-US" sz="3150">
                <a:solidFill>
                  <a:srgbClr val="000000"/>
                </a:solidFill>
                <a:latin typeface="Open Sans Bold"/>
              </a:rPr>
              <a:t>Le meilleur coefficient de détermination R2 : 0.70</a:t>
            </a:r>
          </a:p>
          <a:p>
            <a:pPr>
              <a:lnSpc>
                <a:spcPts val="4411"/>
              </a:lnSpc>
              <a:spcBef>
                <a:spcPct val="0"/>
              </a:spcBef>
            </a:pPr>
            <a:r>
              <a:rPr lang="en-US" sz="3150">
                <a:solidFill>
                  <a:srgbClr val="000000"/>
                </a:solidFill>
                <a:latin typeface="Open Sans Bold"/>
              </a:rPr>
              <a:t>Le meilleur RMSE de l'algorithme : 1.11</a:t>
            </a:r>
          </a:p>
          <a:p>
            <a:pPr>
              <a:lnSpc>
                <a:spcPts val="4411"/>
              </a:lnSpc>
              <a:spcBef>
                <a:spcPct val="0"/>
              </a:spcBef>
            </a:pPr>
            <a:r>
              <a:rPr lang="en-US" sz="3150">
                <a:solidFill>
                  <a:srgbClr val="000000"/>
                </a:solidFill>
                <a:latin typeface="Open Sans Bold"/>
              </a:rPr>
              <a:t>Le meilleur MAE de l'algorithme : 0.77</a:t>
            </a:r>
          </a:p>
        </p:txBody>
      </p:sp>
      <p:sp>
        <p:nvSpPr>
          <p:cNvPr name="TextBox 6" id="6"/>
          <p:cNvSpPr txBox="true"/>
          <p:nvPr/>
        </p:nvSpPr>
        <p:spPr>
          <a:xfrm rot="0">
            <a:off x="9386391" y="8599170"/>
            <a:ext cx="7872909" cy="1251584"/>
          </a:xfrm>
          <a:prstGeom prst="rect">
            <a:avLst/>
          </a:prstGeom>
        </p:spPr>
        <p:txBody>
          <a:bodyPr anchor="t" rtlCol="false" tIns="0" lIns="0" bIns="0" rIns="0">
            <a:spAutoFit/>
          </a:bodyPr>
          <a:lstStyle/>
          <a:p>
            <a:pPr algn="ctr">
              <a:lnSpc>
                <a:spcPts val="5040"/>
              </a:lnSpc>
              <a:spcBef>
                <a:spcPct val="0"/>
              </a:spcBef>
            </a:pPr>
            <a:r>
              <a:rPr lang="en-US" sz="3600">
                <a:solidFill>
                  <a:srgbClr val="FF1616"/>
                </a:solidFill>
                <a:latin typeface="Open Sans Bold"/>
              </a:rPr>
              <a:t>Baisse de performance</a:t>
            </a:r>
          </a:p>
          <a:p>
            <a:pPr algn="ctr">
              <a:lnSpc>
                <a:spcPts val="5040"/>
              </a:lnSpc>
              <a:spcBef>
                <a:spcPct val="0"/>
              </a:spcBef>
            </a:pPr>
            <a:r>
              <a:rPr lang="en-US" sz="3600">
                <a:solidFill>
                  <a:srgbClr val="FF1616"/>
                </a:solidFill>
                <a:latin typeface="Open Sans Bold"/>
              </a:rPr>
              <a:t>- L’échelle de RMSE et MAE change </a:t>
            </a:r>
          </a:p>
        </p:txBody>
      </p:sp>
      <p:sp>
        <p:nvSpPr>
          <p:cNvPr name="TextBox 7" id="7"/>
          <p:cNvSpPr txBox="true"/>
          <p:nvPr/>
        </p:nvSpPr>
        <p:spPr>
          <a:xfrm rot="0">
            <a:off x="13579075" y="105411"/>
            <a:ext cx="4423370" cy="613409"/>
          </a:xfrm>
          <a:prstGeom prst="rect">
            <a:avLst/>
          </a:prstGeom>
        </p:spPr>
        <p:txBody>
          <a:bodyPr anchor="t" rtlCol="false" tIns="0" lIns="0" bIns="0" rIns="0">
            <a:spAutoFit/>
          </a:bodyPr>
          <a:lstStyle/>
          <a:p>
            <a:pPr algn="ctr">
              <a:lnSpc>
                <a:spcPts val="5040"/>
              </a:lnSpc>
              <a:spcBef>
                <a:spcPct val="0"/>
              </a:spcBef>
            </a:pPr>
            <a:r>
              <a:rPr lang="en-US" sz="3600">
                <a:solidFill>
                  <a:srgbClr val="FF1616"/>
                </a:solidFill>
                <a:latin typeface="Open Sans Bold"/>
              </a:rPr>
              <a:t>TotalGHGEmissions</a:t>
            </a:r>
          </a:p>
        </p:txBody>
      </p:sp>
      <p:sp>
        <p:nvSpPr>
          <p:cNvPr name="TextBox 8" id="8"/>
          <p:cNvSpPr txBox="true"/>
          <p:nvPr/>
        </p:nvSpPr>
        <p:spPr>
          <a:xfrm rot="0">
            <a:off x="17364518" y="9482138"/>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038" b="0"/>
          <a:stretch>
            <a:fillRect/>
          </a:stretch>
        </p:blipFill>
        <p:spPr>
          <a:xfrm flipH="false" flipV="false" rot="0">
            <a:off x="1028700" y="1028700"/>
            <a:ext cx="8789560" cy="41148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013430" y="1167216"/>
            <a:ext cx="6940378" cy="3837767"/>
          </a:xfrm>
          <a:prstGeom prst="rect">
            <a:avLst/>
          </a:prstGeom>
        </p:spPr>
      </p:pic>
      <p:sp>
        <p:nvSpPr>
          <p:cNvPr name="TextBox 4" id="4"/>
          <p:cNvSpPr txBox="true"/>
          <p:nvPr/>
        </p:nvSpPr>
        <p:spPr>
          <a:xfrm rot="0">
            <a:off x="14538351" y="159601"/>
            <a:ext cx="3255566" cy="613409"/>
          </a:xfrm>
          <a:prstGeom prst="rect">
            <a:avLst/>
          </a:prstGeom>
        </p:spPr>
        <p:txBody>
          <a:bodyPr anchor="t" rtlCol="false" tIns="0" lIns="0" bIns="0" rIns="0">
            <a:spAutoFit/>
          </a:bodyPr>
          <a:lstStyle/>
          <a:p>
            <a:pPr algn="ctr">
              <a:lnSpc>
                <a:spcPts val="5040"/>
              </a:lnSpc>
              <a:spcBef>
                <a:spcPct val="0"/>
              </a:spcBef>
            </a:pPr>
            <a:r>
              <a:rPr lang="en-US" sz="3600">
                <a:solidFill>
                  <a:srgbClr val="FF1616"/>
                </a:solidFill>
                <a:latin typeface="Open Sans Bold"/>
              </a:rPr>
              <a:t>SiteEnergyUse</a:t>
            </a:r>
          </a:p>
        </p:txBody>
      </p:sp>
      <p:sp>
        <p:nvSpPr>
          <p:cNvPr name="TextBox 5" id="5"/>
          <p:cNvSpPr txBox="true"/>
          <p:nvPr/>
        </p:nvSpPr>
        <p:spPr>
          <a:xfrm rot="0">
            <a:off x="1028700" y="5318399"/>
            <a:ext cx="16503452" cy="3939901"/>
          </a:xfrm>
          <a:prstGeom prst="rect">
            <a:avLst/>
          </a:prstGeom>
        </p:spPr>
        <p:txBody>
          <a:bodyPr anchor="t" rtlCol="false" tIns="0" lIns="0" bIns="0" rIns="0">
            <a:spAutoFit/>
          </a:bodyPr>
          <a:lstStyle/>
          <a:p>
            <a:pPr>
              <a:lnSpc>
                <a:spcPts val="3956"/>
              </a:lnSpc>
              <a:spcBef>
                <a:spcPct val="0"/>
              </a:spcBef>
            </a:pPr>
            <a:r>
              <a:rPr lang="en-US" sz="2826">
                <a:solidFill>
                  <a:srgbClr val="000000"/>
                </a:solidFill>
                <a:latin typeface="Open Sans Bold"/>
              </a:rPr>
              <a:t>Voici les résultats obtenus avec l'algorithme Kernel Ridge Regression en utilisant un noyau de type </a:t>
            </a:r>
          </a:p>
          <a:p>
            <a:pPr>
              <a:lnSpc>
                <a:spcPts val="3956"/>
              </a:lnSpc>
              <a:spcBef>
                <a:spcPct val="0"/>
              </a:spcBef>
            </a:pPr>
            <a:r>
              <a:rPr lang="en-US" sz="2826">
                <a:solidFill>
                  <a:srgbClr val="000000"/>
                </a:solidFill>
                <a:latin typeface="Open Sans Bold"/>
              </a:rPr>
              <a:t> Radial Basis Function (RBF) :</a:t>
            </a:r>
          </a:p>
          <a:p>
            <a:pPr>
              <a:lnSpc>
                <a:spcPts val="3956"/>
              </a:lnSpc>
              <a:spcBef>
                <a:spcPct val="0"/>
              </a:spcBef>
            </a:pPr>
            <a:r>
              <a:rPr lang="en-US" sz="2826">
                <a:solidFill>
                  <a:srgbClr val="000000"/>
                </a:solidFill>
                <a:latin typeface="Open Sans Bold"/>
              </a:rPr>
              <a:t>Les meilleurs paramètres obtenus avec la méthode GridSearchCV sont {'alpha': 0.01, 'gamma': 0.01}</a:t>
            </a:r>
          </a:p>
          <a:p>
            <a:pPr>
              <a:lnSpc>
                <a:spcPts val="3956"/>
              </a:lnSpc>
              <a:spcBef>
                <a:spcPct val="0"/>
              </a:spcBef>
            </a:pPr>
            <a:r>
              <a:rPr lang="en-US" sz="2826">
                <a:solidFill>
                  <a:srgbClr val="000000"/>
                </a:solidFill>
                <a:latin typeface="Open Sans Bold"/>
              </a:rPr>
              <a:t>Le meilleur coefficient de détermination R2 : 0.41</a:t>
            </a:r>
          </a:p>
          <a:p>
            <a:pPr>
              <a:lnSpc>
                <a:spcPts val="3956"/>
              </a:lnSpc>
              <a:spcBef>
                <a:spcPct val="0"/>
              </a:spcBef>
            </a:pPr>
            <a:r>
              <a:rPr lang="en-US" sz="2826">
                <a:solidFill>
                  <a:srgbClr val="000000"/>
                </a:solidFill>
                <a:latin typeface="Open Sans Bold"/>
              </a:rPr>
              <a:t>Le meilleur RMSE de l'algorithme : 1.36</a:t>
            </a:r>
          </a:p>
          <a:p>
            <a:pPr>
              <a:lnSpc>
                <a:spcPts val="3956"/>
              </a:lnSpc>
              <a:spcBef>
                <a:spcPct val="0"/>
              </a:spcBef>
            </a:pPr>
            <a:r>
              <a:rPr lang="en-US" sz="2826">
                <a:solidFill>
                  <a:srgbClr val="000000"/>
                </a:solidFill>
                <a:latin typeface="Open Sans Bold"/>
              </a:rPr>
              <a:t>Le meilleur MAE de l'algorithme : 0.62</a:t>
            </a:r>
          </a:p>
        </p:txBody>
      </p:sp>
      <p:sp>
        <p:nvSpPr>
          <p:cNvPr name="TextBox 6" id="6"/>
          <p:cNvSpPr txBox="true"/>
          <p:nvPr/>
        </p:nvSpPr>
        <p:spPr>
          <a:xfrm rot="0">
            <a:off x="9173321" y="8006716"/>
            <a:ext cx="8620596" cy="1251584"/>
          </a:xfrm>
          <a:prstGeom prst="rect">
            <a:avLst/>
          </a:prstGeom>
        </p:spPr>
        <p:txBody>
          <a:bodyPr anchor="t" rtlCol="false" tIns="0" lIns="0" bIns="0" rIns="0">
            <a:spAutoFit/>
          </a:bodyPr>
          <a:lstStyle/>
          <a:p>
            <a:pPr algn="ctr">
              <a:lnSpc>
                <a:spcPts val="5040"/>
              </a:lnSpc>
              <a:spcBef>
                <a:spcPct val="0"/>
              </a:spcBef>
            </a:pPr>
            <a:r>
              <a:rPr lang="en-US" sz="3600">
                <a:solidFill>
                  <a:srgbClr val="FF1616"/>
                </a:solidFill>
                <a:latin typeface="Open Sans Bold"/>
              </a:rPr>
              <a:t>Baisse de performance</a:t>
            </a:r>
          </a:p>
          <a:p>
            <a:pPr algn="ctr">
              <a:lnSpc>
                <a:spcPts val="5040"/>
              </a:lnSpc>
              <a:spcBef>
                <a:spcPct val="0"/>
              </a:spcBef>
            </a:pPr>
            <a:r>
              <a:rPr lang="en-US" sz="3600">
                <a:solidFill>
                  <a:srgbClr val="FF1616"/>
                </a:solidFill>
                <a:latin typeface="Open Sans Bold"/>
              </a:rPr>
              <a:t>- L’échelle de RMSE et MAE change </a:t>
            </a:r>
          </a:p>
        </p:txBody>
      </p:sp>
      <p:sp>
        <p:nvSpPr>
          <p:cNvPr name="TextBox 7" id="7"/>
          <p:cNvSpPr txBox="true"/>
          <p:nvPr/>
        </p:nvSpPr>
        <p:spPr>
          <a:xfrm rot="0">
            <a:off x="17259300" y="9476205"/>
            <a:ext cx="761202"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24</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325399" y="588031"/>
            <a:ext cx="15508403" cy="7937404"/>
          </a:xfrm>
          <a:prstGeom prst="rect">
            <a:avLst/>
          </a:prstGeom>
        </p:spPr>
        <p:txBody>
          <a:bodyPr anchor="t" rtlCol="false" tIns="0" lIns="0" bIns="0" rIns="0">
            <a:spAutoFit/>
          </a:bodyPr>
          <a:lstStyle/>
          <a:p>
            <a:pPr>
              <a:lnSpc>
                <a:spcPts val="5045"/>
              </a:lnSpc>
            </a:pPr>
          </a:p>
          <a:p>
            <a:pPr>
              <a:lnSpc>
                <a:spcPts val="6585"/>
              </a:lnSpc>
            </a:pPr>
            <a:r>
              <a:rPr lang="en-US" sz="4703">
                <a:solidFill>
                  <a:srgbClr val="003DA4"/>
                </a:solidFill>
                <a:latin typeface="Open Sans Bold"/>
              </a:rPr>
              <a:t>11.</a:t>
            </a:r>
            <a:r>
              <a:rPr lang="en-US" sz="4703">
                <a:solidFill>
                  <a:srgbClr val="003DA4"/>
                </a:solidFill>
                <a:latin typeface="Open Sans Bold"/>
              </a:rPr>
              <a:t>Conclusion</a:t>
            </a:r>
          </a:p>
          <a:p>
            <a:pPr>
              <a:lnSpc>
                <a:spcPts val="6585"/>
              </a:lnSpc>
              <a:spcBef>
                <a:spcPct val="0"/>
              </a:spcBef>
            </a:pPr>
          </a:p>
          <a:p>
            <a:pPr>
              <a:lnSpc>
                <a:spcPts val="4065"/>
              </a:lnSpc>
              <a:spcBef>
                <a:spcPct val="0"/>
              </a:spcBef>
            </a:pPr>
            <a:r>
              <a:rPr lang="en-US" sz="2903">
                <a:solidFill>
                  <a:srgbClr val="000000"/>
                </a:solidFill>
                <a:latin typeface="Open Sans Bold"/>
              </a:rPr>
              <a:t>Résumé des analyses</a:t>
            </a:r>
          </a:p>
          <a:p>
            <a:pPr marL="626930" indent="-313465" lvl="1">
              <a:lnSpc>
                <a:spcPts val="4065"/>
              </a:lnSpc>
              <a:buFont typeface="Arial"/>
              <a:buChar char="•"/>
            </a:pPr>
            <a:r>
              <a:rPr lang="en-US" sz="2903">
                <a:solidFill>
                  <a:srgbClr val="000000"/>
                </a:solidFill>
                <a:latin typeface="Open Sans Bold"/>
              </a:rPr>
              <a:t> Prétraitement des données</a:t>
            </a:r>
          </a:p>
          <a:p>
            <a:pPr marL="626930" indent="-313465" lvl="1">
              <a:lnSpc>
                <a:spcPts val="4065"/>
              </a:lnSpc>
              <a:buFont typeface="Arial"/>
              <a:buChar char="•"/>
            </a:pPr>
            <a:r>
              <a:rPr lang="en-US" sz="2903">
                <a:solidFill>
                  <a:srgbClr val="000000"/>
                </a:solidFill>
                <a:latin typeface="Open Sans Bold"/>
              </a:rPr>
              <a:t> Préparation des données (division des données , One hote enconding, normalisation)</a:t>
            </a:r>
          </a:p>
          <a:p>
            <a:pPr marL="626930" indent="-313465" lvl="1">
              <a:lnSpc>
                <a:spcPts val="4065"/>
              </a:lnSpc>
              <a:buFont typeface="Arial"/>
              <a:buChar char="•"/>
            </a:pPr>
            <a:r>
              <a:rPr lang="en-US" sz="2903">
                <a:solidFill>
                  <a:srgbClr val="000000"/>
                </a:solidFill>
                <a:latin typeface="Open Sans Bold"/>
              </a:rPr>
              <a:t>Importance des variables ( Random forest)</a:t>
            </a:r>
          </a:p>
          <a:p>
            <a:pPr marL="626930" indent="-313465" lvl="1">
              <a:lnSpc>
                <a:spcPts val="4065"/>
              </a:lnSpc>
              <a:buFont typeface="Arial"/>
              <a:buChar char="•"/>
            </a:pPr>
            <a:r>
              <a:rPr lang="en-US" sz="2903">
                <a:solidFill>
                  <a:srgbClr val="000000"/>
                </a:solidFill>
                <a:latin typeface="Open Sans Bold"/>
              </a:rPr>
              <a:t>Testé plusieurs algorithmes (sélection des meilleurs hyperparamètres avec gridsearch et cv)</a:t>
            </a:r>
          </a:p>
          <a:p>
            <a:pPr marL="626930" indent="-313465" lvl="1">
              <a:lnSpc>
                <a:spcPts val="4065"/>
              </a:lnSpc>
              <a:spcBef>
                <a:spcPct val="0"/>
              </a:spcBef>
              <a:buFont typeface="Arial"/>
              <a:buChar char="•"/>
            </a:pPr>
            <a:r>
              <a:rPr lang="en-US" sz="2903">
                <a:solidFill>
                  <a:srgbClr val="000000"/>
                </a:solidFill>
                <a:latin typeface="Open Sans Bold"/>
              </a:rPr>
              <a:t> Comparaison des modèles en terme de 3 critère: R2, RMSE , MAE, temps exécution</a:t>
            </a:r>
          </a:p>
          <a:p>
            <a:pPr marL="626930" indent="-313465" lvl="1">
              <a:lnSpc>
                <a:spcPts val="4065"/>
              </a:lnSpc>
              <a:buFont typeface="Arial"/>
              <a:buChar char="•"/>
            </a:pPr>
            <a:r>
              <a:rPr lang="en-US" sz="2903">
                <a:solidFill>
                  <a:srgbClr val="000000"/>
                </a:solidFill>
                <a:latin typeface="Open Sans Bold"/>
              </a:rPr>
              <a:t> les donnée asymétrique donc je l’ai passé au log (baisse de performance)</a:t>
            </a:r>
          </a:p>
          <a:p>
            <a:pPr>
              <a:lnSpc>
                <a:spcPts val="4065"/>
              </a:lnSpc>
              <a:spcBef>
                <a:spcPct val="0"/>
              </a:spcBef>
            </a:pPr>
            <a:r>
              <a:rPr lang="en-US" sz="2903">
                <a:solidFill>
                  <a:srgbClr val="000000"/>
                </a:solidFill>
                <a:latin typeface="Open Sans Bold"/>
              </a:rPr>
              <a:t>- Importance d’EnergyStarScore (augmentation de la performance)</a:t>
            </a:r>
          </a:p>
        </p:txBody>
      </p:sp>
      <p:sp>
        <p:nvSpPr>
          <p:cNvPr name="TextBox 3" id="3"/>
          <p:cNvSpPr txBox="true"/>
          <p:nvPr/>
        </p:nvSpPr>
        <p:spPr>
          <a:xfrm rot="0">
            <a:off x="16882368" y="9163050"/>
            <a:ext cx="753864"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Bold"/>
              </a:rPr>
              <a:t>25</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8C52FF"/>
        </a:solidFill>
      </p:bgPr>
    </p:bg>
    <p:spTree>
      <p:nvGrpSpPr>
        <p:cNvPr id="1" name=""/>
        <p:cNvGrpSpPr/>
        <p:nvPr/>
      </p:nvGrpSpPr>
      <p:grpSpPr>
        <a:xfrm>
          <a:off x="0" y="0"/>
          <a:ext cx="0" cy="0"/>
          <a:chOff x="0" y="0"/>
          <a:chExt cx="0" cy="0"/>
        </a:xfrm>
      </p:grpSpPr>
      <p:sp>
        <p:nvSpPr>
          <p:cNvPr name="TextBox 2" id="2"/>
          <p:cNvSpPr txBox="true"/>
          <p:nvPr/>
        </p:nvSpPr>
        <p:spPr>
          <a:xfrm rot="0">
            <a:off x="0" y="3460115"/>
            <a:ext cx="18288000" cy="3195319"/>
          </a:xfrm>
          <a:prstGeom prst="rect">
            <a:avLst/>
          </a:prstGeom>
        </p:spPr>
        <p:txBody>
          <a:bodyPr anchor="t" rtlCol="false" tIns="0" lIns="0" bIns="0" rIns="0">
            <a:spAutoFit/>
          </a:bodyPr>
          <a:lstStyle/>
          <a:p>
            <a:pPr algn="ctr">
              <a:lnSpc>
                <a:spcPts val="12880"/>
              </a:lnSpc>
            </a:pPr>
            <a:r>
              <a:rPr lang="en-US" sz="9200">
                <a:solidFill>
                  <a:srgbClr val="F6F6F6"/>
                </a:solidFill>
                <a:latin typeface="Open Sans Light Bold"/>
              </a:rPr>
              <a:t>MERCI POUR VOTRE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692" t="44694" r="19532" b="11345"/>
          <a:stretch>
            <a:fillRect/>
          </a:stretch>
        </p:blipFill>
        <p:spPr>
          <a:xfrm flipH="false" flipV="false" rot="0">
            <a:off x="472746" y="4377514"/>
            <a:ext cx="8044098" cy="3327672"/>
          </a:xfrm>
          <a:prstGeom prst="rect">
            <a:avLst/>
          </a:prstGeom>
        </p:spPr>
      </p:pic>
      <p:sp>
        <p:nvSpPr>
          <p:cNvPr name="AutoShape 3" id="3"/>
          <p:cNvSpPr/>
          <p:nvPr/>
        </p:nvSpPr>
        <p:spPr>
          <a:xfrm rot="0">
            <a:off x="9934071" y="-1428750"/>
            <a:ext cx="9458829" cy="16474551"/>
          </a:xfrm>
          <a:prstGeom prst="rect">
            <a:avLst/>
          </a:prstGeom>
          <a:solidFill>
            <a:srgbClr val="8C52FF"/>
          </a:solidFill>
        </p:spPr>
      </p:sp>
      <p:pic>
        <p:nvPicPr>
          <p:cNvPr name="Picture 4" id="4"/>
          <p:cNvPicPr>
            <a:picLocks noChangeAspect="true"/>
          </p:cNvPicPr>
          <p:nvPr/>
        </p:nvPicPr>
        <p:blipFill>
          <a:blip r:embed="rId3"/>
          <a:srcRect l="0" t="0" r="0" b="0"/>
          <a:stretch>
            <a:fillRect/>
          </a:stretch>
        </p:blipFill>
        <p:spPr>
          <a:xfrm flipH="false" flipV="false" rot="0">
            <a:off x="11116534" y="3314496"/>
            <a:ext cx="5527899" cy="5047212"/>
          </a:xfrm>
          <a:prstGeom prst="rect">
            <a:avLst/>
          </a:prstGeom>
        </p:spPr>
      </p:pic>
      <p:sp>
        <p:nvSpPr>
          <p:cNvPr name="TextBox 5" id="5"/>
          <p:cNvSpPr txBox="true"/>
          <p:nvPr/>
        </p:nvSpPr>
        <p:spPr>
          <a:xfrm rot="0">
            <a:off x="-2378889" y="3300"/>
            <a:ext cx="14976287" cy="994248"/>
          </a:xfrm>
          <a:prstGeom prst="rect">
            <a:avLst/>
          </a:prstGeom>
        </p:spPr>
        <p:txBody>
          <a:bodyPr anchor="t" rtlCol="false" tIns="0" lIns="0" bIns="0" rIns="0">
            <a:spAutoFit/>
          </a:bodyPr>
          <a:lstStyle/>
          <a:p>
            <a:pPr algn="ctr">
              <a:lnSpc>
                <a:spcPts val="8198"/>
              </a:lnSpc>
            </a:pPr>
            <a:r>
              <a:rPr lang="en-US" sz="5856">
                <a:solidFill>
                  <a:srgbClr val="003DA5"/>
                </a:solidFill>
                <a:latin typeface="Open Sans Light Bold"/>
              </a:rPr>
              <a:t>1.Description des données</a:t>
            </a:r>
            <a:r>
              <a:rPr lang="en-US" sz="5856">
                <a:solidFill>
                  <a:srgbClr val="003DA5"/>
                </a:solidFill>
                <a:latin typeface="Open Sans Light Bold"/>
              </a:rPr>
              <a:t> </a:t>
            </a:r>
          </a:p>
        </p:txBody>
      </p:sp>
      <p:sp>
        <p:nvSpPr>
          <p:cNvPr name="TextBox 6" id="6"/>
          <p:cNvSpPr txBox="true"/>
          <p:nvPr/>
        </p:nvSpPr>
        <p:spPr>
          <a:xfrm rot="0">
            <a:off x="2558780" y="2655366"/>
            <a:ext cx="2940844" cy="1251584"/>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Lignes =</a:t>
            </a:r>
            <a:r>
              <a:rPr lang="en-US" sz="3600">
                <a:solidFill>
                  <a:srgbClr val="000000"/>
                </a:solidFill>
                <a:latin typeface="Open Sans Bold"/>
              </a:rPr>
              <a:t>3376</a:t>
            </a:r>
          </a:p>
          <a:p>
            <a:pPr algn="ctr">
              <a:lnSpc>
                <a:spcPts val="5040"/>
              </a:lnSpc>
              <a:spcBef>
                <a:spcPct val="0"/>
              </a:spcBef>
            </a:pPr>
            <a:r>
              <a:rPr lang="en-US" sz="3600">
                <a:solidFill>
                  <a:srgbClr val="000000"/>
                </a:solidFill>
                <a:latin typeface="Open Sans Bold"/>
              </a:rPr>
              <a:t>colonnes =46</a:t>
            </a:r>
          </a:p>
        </p:txBody>
      </p:sp>
      <p:sp>
        <p:nvSpPr>
          <p:cNvPr name="TextBox 7" id="7"/>
          <p:cNvSpPr txBox="true"/>
          <p:nvPr/>
        </p:nvSpPr>
        <p:spPr>
          <a:xfrm rot="0">
            <a:off x="12070205" y="501712"/>
            <a:ext cx="2593281" cy="2527934"/>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float64    22</a:t>
            </a:r>
          </a:p>
          <a:p>
            <a:pPr algn="ctr">
              <a:lnSpc>
                <a:spcPts val="5040"/>
              </a:lnSpc>
              <a:spcBef>
                <a:spcPct val="0"/>
              </a:spcBef>
            </a:pPr>
            <a:r>
              <a:rPr lang="en-US" sz="3600">
                <a:solidFill>
                  <a:srgbClr val="000000"/>
                </a:solidFill>
                <a:latin typeface="Open Sans Bold"/>
              </a:rPr>
              <a:t>object     15</a:t>
            </a:r>
          </a:p>
          <a:p>
            <a:pPr algn="ctr">
              <a:lnSpc>
                <a:spcPts val="5040"/>
              </a:lnSpc>
              <a:spcBef>
                <a:spcPct val="0"/>
              </a:spcBef>
            </a:pPr>
            <a:r>
              <a:rPr lang="en-US" sz="3600">
                <a:solidFill>
                  <a:srgbClr val="000000"/>
                </a:solidFill>
                <a:latin typeface="Open Sans Bold"/>
              </a:rPr>
              <a:t>int64       8</a:t>
            </a:r>
          </a:p>
          <a:p>
            <a:pPr algn="ctr">
              <a:lnSpc>
                <a:spcPts val="5040"/>
              </a:lnSpc>
              <a:spcBef>
                <a:spcPct val="0"/>
              </a:spcBef>
            </a:pPr>
            <a:r>
              <a:rPr lang="en-US" sz="3600">
                <a:solidFill>
                  <a:srgbClr val="000000"/>
                </a:solidFill>
                <a:latin typeface="Open Sans Bold"/>
              </a:rPr>
              <a:t>bool        1</a:t>
            </a:r>
          </a:p>
        </p:txBody>
      </p:sp>
      <p:sp>
        <p:nvSpPr>
          <p:cNvPr name="TextBox 8" id="8"/>
          <p:cNvSpPr txBox="true"/>
          <p:nvPr/>
        </p:nvSpPr>
        <p:spPr>
          <a:xfrm rot="0">
            <a:off x="17543664" y="9163050"/>
            <a:ext cx="3769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9378222" y="-1428750"/>
            <a:ext cx="10014678" cy="16474551"/>
          </a:xfrm>
          <a:prstGeom prst="rect">
            <a:avLst/>
          </a:prstGeom>
          <a:solidFill>
            <a:srgbClr val="8C52FF"/>
          </a:solidFill>
        </p:spPr>
      </p:sp>
      <p:pic>
        <p:nvPicPr>
          <p:cNvPr name="Picture 3" id="3"/>
          <p:cNvPicPr>
            <a:picLocks noChangeAspect="true"/>
          </p:cNvPicPr>
          <p:nvPr/>
        </p:nvPicPr>
        <p:blipFill>
          <a:blip r:embed="rId2"/>
          <a:srcRect l="0" t="0" r="0" b="0"/>
          <a:stretch>
            <a:fillRect/>
          </a:stretch>
        </p:blipFill>
        <p:spPr>
          <a:xfrm flipH="false" flipV="false" rot="0">
            <a:off x="512028" y="3754656"/>
            <a:ext cx="9515377" cy="5692448"/>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378222" y="3754656"/>
            <a:ext cx="8495504" cy="5807473"/>
          </a:xfrm>
          <a:prstGeom prst="rect">
            <a:avLst/>
          </a:prstGeom>
        </p:spPr>
      </p:pic>
      <p:sp>
        <p:nvSpPr>
          <p:cNvPr name="TextBox 5" id="5"/>
          <p:cNvSpPr txBox="true"/>
          <p:nvPr/>
        </p:nvSpPr>
        <p:spPr>
          <a:xfrm rot="0">
            <a:off x="286014" y="481965"/>
            <a:ext cx="9092208" cy="979170"/>
          </a:xfrm>
          <a:prstGeom prst="rect">
            <a:avLst/>
          </a:prstGeom>
        </p:spPr>
        <p:txBody>
          <a:bodyPr anchor="t" rtlCol="false" tIns="0" lIns="0" bIns="0" rIns="0">
            <a:spAutoFit/>
          </a:bodyPr>
          <a:lstStyle/>
          <a:p>
            <a:pPr algn="ctr">
              <a:lnSpc>
                <a:spcPts val="7979"/>
              </a:lnSpc>
              <a:spcBef>
                <a:spcPct val="0"/>
              </a:spcBef>
            </a:pPr>
            <a:r>
              <a:rPr lang="en-US" sz="5699">
                <a:solidFill>
                  <a:srgbClr val="003DA5"/>
                </a:solidFill>
                <a:latin typeface="Open Sans Bold"/>
              </a:rPr>
              <a:t>2.Nettoyage des données</a:t>
            </a:r>
          </a:p>
        </p:txBody>
      </p:sp>
      <p:sp>
        <p:nvSpPr>
          <p:cNvPr name="TextBox 6" id="6"/>
          <p:cNvSpPr txBox="true"/>
          <p:nvPr/>
        </p:nvSpPr>
        <p:spPr>
          <a:xfrm rot="0">
            <a:off x="512028" y="1964808"/>
            <a:ext cx="15373241"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visualisation des valeurs manquantes</a:t>
            </a:r>
            <a:r>
              <a:rPr lang="en-US" sz="5199">
                <a:solidFill>
                  <a:srgbClr val="000000"/>
                </a:solidFill>
                <a:latin typeface="Open Sans"/>
              </a:rPr>
              <a:t> </a:t>
            </a:r>
          </a:p>
        </p:txBody>
      </p:sp>
      <p:sp>
        <p:nvSpPr>
          <p:cNvPr name="TextBox 7" id="7"/>
          <p:cNvSpPr txBox="true"/>
          <p:nvPr/>
        </p:nvSpPr>
        <p:spPr>
          <a:xfrm rot="0">
            <a:off x="17543664" y="9163050"/>
            <a:ext cx="3769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4</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7543664" y="9163050"/>
            <a:ext cx="3769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5</a:t>
            </a:r>
          </a:p>
        </p:txBody>
      </p:sp>
      <p:sp>
        <p:nvSpPr>
          <p:cNvPr name="TextBox 3" id="3"/>
          <p:cNvSpPr txBox="true"/>
          <p:nvPr/>
        </p:nvSpPr>
        <p:spPr>
          <a:xfrm rot="0">
            <a:off x="235166" y="397130"/>
            <a:ext cx="17308498" cy="9653015"/>
          </a:xfrm>
          <a:prstGeom prst="rect">
            <a:avLst/>
          </a:prstGeom>
        </p:spPr>
        <p:txBody>
          <a:bodyPr anchor="t" rtlCol="false" tIns="0" lIns="0" bIns="0" rIns="0">
            <a:spAutoFit/>
          </a:bodyPr>
          <a:lstStyle/>
          <a:p>
            <a:pPr>
              <a:lnSpc>
                <a:spcPts val="3963"/>
              </a:lnSpc>
            </a:pPr>
            <a:r>
              <a:rPr lang="en-US" sz="3810">
                <a:solidFill>
                  <a:srgbClr val="003DA5"/>
                </a:solidFill>
                <a:latin typeface="Open Sans Extra Bold Bold"/>
              </a:rPr>
              <a:t>Suppression des données non explicatives :</a:t>
            </a:r>
          </a:p>
          <a:p>
            <a:pPr>
              <a:lnSpc>
                <a:spcPts val="2819"/>
              </a:lnSpc>
            </a:pPr>
          </a:p>
          <a:p>
            <a:pPr>
              <a:lnSpc>
                <a:spcPts val="2419"/>
              </a:lnSpc>
            </a:pPr>
            <a:r>
              <a:rPr lang="en-US" sz="2326">
                <a:solidFill>
                  <a:srgbClr val="000000"/>
                </a:solidFill>
                <a:latin typeface="Open Sans Extra Bold Bold"/>
              </a:rPr>
              <a:t>Nous supprimons les variables (colonnes) qui n'apportent aucun élément explicatif.</a:t>
            </a:r>
          </a:p>
          <a:p>
            <a:pPr>
              <a:lnSpc>
                <a:spcPts val="2419"/>
              </a:lnSpc>
            </a:pPr>
          </a:p>
          <a:p>
            <a:pPr marL="502330" indent="-251165" lvl="1">
              <a:lnSpc>
                <a:spcPts val="2419"/>
              </a:lnSpc>
              <a:buFont typeface="Arial"/>
              <a:buChar char="•"/>
            </a:pPr>
            <a:r>
              <a:rPr lang="en-US" sz="2326">
                <a:solidFill>
                  <a:srgbClr val="000000"/>
                </a:solidFill>
                <a:latin typeface="Open Sans Extra Bold Bold"/>
              </a:rPr>
              <a:t>On remarque que les variables DataYear, State, City ont une seule valeur unique dans tout le data frame. C'est inutile de les garder. donc on va les supprimer.</a:t>
            </a:r>
          </a:p>
          <a:p>
            <a:pPr>
              <a:lnSpc>
                <a:spcPts val="2419"/>
              </a:lnSpc>
            </a:pPr>
          </a:p>
          <a:p>
            <a:pPr marL="502330" indent="-251165" lvl="1">
              <a:lnSpc>
                <a:spcPts val="2419"/>
              </a:lnSpc>
              <a:buFont typeface="Arial"/>
              <a:buChar char="•"/>
            </a:pPr>
            <a:r>
              <a:rPr lang="en-US" sz="2326">
                <a:solidFill>
                  <a:srgbClr val="000000"/>
                </a:solidFill>
                <a:latin typeface="Open Sans Extra Bold Bold"/>
              </a:rPr>
              <a:t>Comments = contient beaucoup des valeurs manquantes</a:t>
            </a:r>
          </a:p>
          <a:p>
            <a:pPr>
              <a:lnSpc>
                <a:spcPts val="2419"/>
              </a:lnSpc>
            </a:pPr>
          </a:p>
          <a:p>
            <a:pPr marL="502330" indent="-251165" lvl="1">
              <a:lnSpc>
                <a:spcPts val="2419"/>
              </a:lnSpc>
              <a:buFont typeface="Arial"/>
              <a:buChar char="•"/>
            </a:pPr>
            <a:r>
              <a:rPr lang="en-US" sz="2326">
                <a:solidFill>
                  <a:srgbClr val="000000"/>
                </a:solidFill>
                <a:latin typeface="Open Sans Extra Bold Bold"/>
              </a:rPr>
              <a:t>OSEBuildingID</a:t>
            </a:r>
          </a:p>
          <a:p>
            <a:pPr>
              <a:lnSpc>
                <a:spcPts val="2419"/>
              </a:lnSpc>
            </a:pPr>
          </a:p>
          <a:p>
            <a:pPr>
              <a:lnSpc>
                <a:spcPts val="2419"/>
              </a:lnSpc>
            </a:pPr>
            <a:r>
              <a:rPr lang="en-US" sz="2326">
                <a:solidFill>
                  <a:srgbClr val="000000"/>
                </a:solidFill>
                <a:latin typeface="Open Sans Extra Bold Bold"/>
              </a:rPr>
              <a:t>Un identifiant unique attribué à chaque propriété couverte par la Seattle Benchmarking Ordinance à des fins de suivi et d’identification. pas très important pour notre analyse</a:t>
            </a:r>
          </a:p>
          <a:p>
            <a:pPr>
              <a:lnSpc>
                <a:spcPts val="2419"/>
              </a:lnSpc>
            </a:pPr>
          </a:p>
          <a:p>
            <a:pPr marL="502330" indent="-251165" lvl="1">
              <a:lnSpc>
                <a:spcPts val="2419"/>
              </a:lnSpc>
              <a:buFont typeface="Arial"/>
              <a:buChar char="•"/>
            </a:pPr>
            <a:r>
              <a:rPr lang="en-US" sz="2326">
                <a:solidFill>
                  <a:srgbClr val="000000"/>
                </a:solidFill>
                <a:latin typeface="Open Sans Extra Bold Bold"/>
              </a:rPr>
              <a:t>ZipCode : On n'a pas besoin de connaitre le code postal du bâtiment</a:t>
            </a:r>
          </a:p>
          <a:p>
            <a:pPr>
              <a:lnSpc>
                <a:spcPts val="2419"/>
              </a:lnSpc>
            </a:pPr>
          </a:p>
          <a:p>
            <a:pPr marL="502330" indent="-251165" lvl="1">
              <a:lnSpc>
                <a:spcPts val="2419"/>
              </a:lnSpc>
              <a:buFont typeface="Arial"/>
              <a:buChar char="•"/>
            </a:pPr>
            <a:r>
              <a:rPr lang="en-US" sz="2326">
                <a:solidFill>
                  <a:srgbClr val="000000"/>
                </a:solidFill>
                <a:latin typeface="Open Sans Extra Bold Bold"/>
              </a:rPr>
              <a:t>Address : C'est pas utile de connaitre l'adresse du bâtiment</a:t>
            </a:r>
          </a:p>
          <a:p>
            <a:pPr>
              <a:lnSpc>
                <a:spcPts val="2419"/>
              </a:lnSpc>
            </a:pPr>
          </a:p>
          <a:p>
            <a:pPr marL="502330" indent="-251165" lvl="1">
              <a:lnSpc>
                <a:spcPts val="2419"/>
              </a:lnSpc>
              <a:buFont typeface="Arial"/>
              <a:buChar char="•"/>
            </a:pPr>
            <a:r>
              <a:rPr lang="en-US" sz="2326">
                <a:solidFill>
                  <a:srgbClr val="000000"/>
                </a:solidFill>
                <a:latin typeface="Open Sans Extra Bold Bold"/>
              </a:rPr>
              <a:t>CouncilDistrictCode : C'est pas nécessaire pour notre analyse de connaitre le code de conseil municipal</a:t>
            </a:r>
          </a:p>
          <a:p>
            <a:pPr>
              <a:lnSpc>
                <a:spcPts val="2419"/>
              </a:lnSpc>
            </a:pPr>
          </a:p>
          <a:p>
            <a:pPr marL="502330" indent="-251165" lvl="1">
              <a:lnSpc>
                <a:spcPts val="2419"/>
              </a:lnSpc>
              <a:buFont typeface="Arial"/>
              <a:buChar char="•"/>
            </a:pPr>
            <a:r>
              <a:rPr lang="en-US" sz="2326">
                <a:solidFill>
                  <a:srgbClr val="000000"/>
                </a:solidFill>
                <a:latin typeface="Open Sans Extra Bold Bold"/>
              </a:rPr>
              <a:t>PropertyName : C'est pas nécessaire pour notre analyse de savoir comment s'appellent les batiment</a:t>
            </a:r>
          </a:p>
          <a:p>
            <a:pPr>
              <a:lnSpc>
                <a:spcPts val="2419"/>
              </a:lnSpc>
            </a:pPr>
          </a:p>
          <a:p>
            <a:pPr marL="502330" indent="-251165" lvl="1">
              <a:lnSpc>
                <a:spcPts val="2419"/>
              </a:lnSpc>
              <a:buFont typeface="Arial"/>
              <a:buChar char="•"/>
            </a:pPr>
            <a:r>
              <a:rPr lang="en-US" sz="2326">
                <a:solidFill>
                  <a:srgbClr val="000000"/>
                </a:solidFill>
                <a:latin typeface="Open Sans Extra Bold Bold"/>
              </a:rPr>
              <a:t>TaxParcelIdentificationNumber :C'est as nécessaire pour notre analyse de mes informations fiscale</a:t>
            </a:r>
          </a:p>
          <a:p>
            <a:pPr>
              <a:lnSpc>
                <a:spcPts val="2419"/>
              </a:lnSpc>
            </a:pPr>
          </a:p>
          <a:p>
            <a:pPr marL="502330" indent="-251165" lvl="1">
              <a:lnSpc>
                <a:spcPts val="2419"/>
              </a:lnSpc>
              <a:buFont typeface="Arial"/>
              <a:buChar char="•"/>
            </a:pPr>
            <a:r>
              <a:rPr lang="en-US" sz="2326">
                <a:solidFill>
                  <a:srgbClr val="000000"/>
                </a:solidFill>
                <a:latin typeface="Open Sans Extra Bold Bold"/>
              </a:rPr>
              <a:t>ListOfAllPropertyUseTypes : Information disponible dans autres colonnes</a:t>
            </a:r>
          </a:p>
          <a:p>
            <a:pPr>
              <a:lnSpc>
                <a:spcPts val="2419"/>
              </a:lnSpc>
            </a:pPr>
          </a:p>
          <a:p>
            <a:pPr marL="502330" indent="-251165" lvl="1">
              <a:lnSpc>
                <a:spcPts val="2419"/>
              </a:lnSpc>
              <a:buFont typeface="Arial"/>
              <a:buChar char="•"/>
            </a:pPr>
            <a:r>
              <a:rPr lang="en-US" sz="2326">
                <a:solidFill>
                  <a:srgbClr val="000000"/>
                </a:solidFill>
                <a:latin typeface="Open Sans Extra Bold Bold"/>
              </a:rPr>
              <a:t>Electricity(kWh) : L'unité a utiliser est kBtu</a:t>
            </a:r>
          </a:p>
          <a:p>
            <a:pPr>
              <a:lnSpc>
                <a:spcPts val="2419"/>
              </a:lnSpc>
            </a:pPr>
          </a:p>
          <a:p>
            <a:pPr marL="502330" indent="-251165" lvl="1">
              <a:lnSpc>
                <a:spcPts val="2419"/>
              </a:lnSpc>
              <a:buFont typeface="Arial"/>
              <a:buChar char="•"/>
            </a:pPr>
            <a:r>
              <a:rPr lang="en-US" sz="2326">
                <a:solidFill>
                  <a:srgbClr val="000000"/>
                </a:solidFill>
                <a:latin typeface="Open Sans Extra Bold Bold"/>
              </a:rPr>
              <a:t>NaturalGas(therms) : L'unité a utiliser est kBtu</a:t>
            </a:r>
          </a:p>
          <a:p>
            <a:pPr>
              <a:lnSpc>
                <a:spcPts val="2315"/>
              </a:lnSpc>
            </a:pPr>
          </a:p>
          <a:p>
            <a:pPr>
              <a:lnSpc>
                <a:spcPts val="2315"/>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7543664" y="9163050"/>
            <a:ext cx="3769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6</a:t>
            </a:r>
          </a:p>
        </p:txBody>
      </p:sp>
      <p:sp>
        <p:nvSpPr>
          <p:cNvPr name="TextBox 3" id="3"/>
          <p:cNvSpPr txBox="true"/>
          <p:nvPr/>
        </p:nvSpPr>
        <p:spPr>
          <a:xfrm rot="0">
            <a:off x="400860" y="1334291"/>
            <a:ext cx="17519736" cy="6790053"/>
          </a:xfrm>
          <a:prstGeom prst="rect">
            <a:avLst/>
          </a:prstGeom>
        </p:spPr>
        <p:txBody>
          <a:bodyPr anchor="t" rtlCol="false" tIns="0" lIns="0" bIns="0" rIns="0">
            <a:spAutoFit/>
          </a:bodyPr>
          <a:lstStyle/>
          <a:p>
            <a:pPr>
              <a:lnSpc>
                <a:spcPts val="3220"/>
              </a:lnSpc>
              <a:spcBef>
                <a:spcPct val="0"/>
              </a:spcBef>
            </a:pPr>
            <a:r>
              <a:rPr lang="en-US" sz="2300">
                <a:solidFill>
                  <a:srgbClr val="000000"/>
                </a:solidFill>
                <a:latin typeface="Open Sans Bold"/>
              </a:rPr>
              <a:t>Les  variables  a  prédire dans notre projet:</a:t>
            </a:r>
          </a:p>
          <a:p>
            <a:pPr>
              <a:lnSpc>
                <a:spcPts val="3220"/>
              </a:lnSpc>
              <a:spcBef>
                <a:spcPct val="0"/>
              </a:spcBef>
            </a:pPr>
          </a:p>
          <a:p>
            <a:pPr marL="496585" indent="-248293" lvl="1">
              <a:lnSpc>
                <a:spcPts val="3220"/>
              </a:lnSpc>
              <a:buFont typeface="Arial"/>
              <a:buChar char="•"/>
            </a:pPr>
            <a:r>
              <a:rPr lang="en-US" sz="2300">
                <a:solidFill>
                  <a:srgbClr val="000000"/>
                </a:solidFill>
                <a:latin typeface="Open Sans Bold"/>
              </a:rPr>
              <a:t>Consommation d'énergie du batiment (SiteEnergyUse(kBtu)</a:t>
            </a:r>
          </a:p>
          <a:p>
            <a:pPr marL="496585" indent="-248293" lvl="1">
              <a:lnSpc>
                <a:spcPts val="3220"/>
              </a:lnSpc>
              <a:buFont typeface="Arial"/>
              <a:buChar char="•"/>
            </a:pPr>
            <a:r>
              <a:rPr lang="en-US" sz="2300">
                <a:solidFill>
                  <a:srgbClr val="000000"/>
                </a:solidFill>
                <a:latin typeface="Open Sans Bold"/>
              </a:rPr>
              <a:t>  Emissions de CO2 (TotalGHGEmissions)</a:t>
            </a:r>
          </a:p>
          <a:p>
            <a:pPr>
              <a:lnSpc>
                <a:spcPts val="3220"/>
              </a:lnSpc>
              <a:spcBef>
                <a:spcPct val="0"/>
              </a:spcBef>
            </a:pPr>
          </a:p>
          <a:p>
            <a:pPr marL="496585" indent="-248293" lvl="1">
              <a:lnSpc>
                <a:spcPts val="3220"/>
              </a:lnSpc>
              <a:buFont typeface="Arial"/>
              <a:buChar char="•"/>
            </a:pPr>
            <a:r>
              <a:rPr lang="en-US" sz="2300">
                <a:solidFill>
                  <a:srgbClr val="000000"/>
                </a:solidFill>
                <a:latin typeface="Open Sans Bold"/>
              </a:rPr>
              <a:t>  (PropertyGFATotal) = surface bati brute du batiment et du parking </a:t>
            </a:r>
          </a:p>
          <a:p>
            <a:pPr marL="496585" indent="-248293" lvl="1">
              <a:lnSpc>
                <a:spcPts val="3220"/>
              </a:lnSpc>
              <a:buFont typeface="Arial"/>
              <a:buChar char="•"/>
            </a:pPr>
            <a:r>
              <a:rPr lang="en-US" sz="2300">
                <a:solidFill>
                  <a:srgbClr val="000000"/>
                </a:solidFill>
                <a:latin typeface="Open Sans Bold"/>
              </a:rPr>
              <a:t>  (SourceEUI(kBtu/sf)) = la consommation d’énergie de la propriété divisée par sa superficie brute. </a:t>
            </a:r>
          </a:p>
          <a:p>
            <a:pPr marL="496585" indent="-248293" lvl="1">
              <a:lnSpc>
                <a:spcPts val="3220"/>
              </a:lnSpc>
              <a:buFont typeface="Arial"/>
              <a:buChar char="•"/>
            </a:pPr>
            <a:r>
              <a:rPr lang="en-US" sz="2300">
                <a:solidFill>
                  <a:srgbClr val="000000"/>
                </a:solidFill>
                <a:latin typeface="Open Sans Bold"/>
              </a:rPr>
              <a:t>  (SteamUse(kBtu)) = La quantité annuelle de vapeur de district consommée </a:t>
            </a:r>
          </a:p>
          <a:p>
            <a:pPr marL="496585" indent="-248293" lvl="1">
              <a:lnSpc>
                <a:spcPts val="3220"/>
              </a:lnSpc>
              <a:buFont typeface="Arial"/>
              <a:buChar char="•"/>
            </a:pPr>
            <a:r>
              <a:rPr lang="en-US" sz="2300">
                <a:solidFill>
                  <a:srgbClr val="000000"/>
                </a:solidFill>
                <a:latin typeface="Open Sans Bold"/>
              </a:rPr>
              <a:t>  (SiteEUI(kBtu/sf)) = consommation d’énergie du site d’une propriété divisée par sa superficie brute.</a:t>
            </a:r>
          </a:p>
          <a:p>
            <a:pPr marL="496585" indent="-248293" lvl="1">
              <a:lnSpc>
                <a:spcPts val="3220"/>
              </a:lnSpc>
              <a:buFont typeface="Arial"/>
              <a:buChar char="•"/>
            </a:pPr>
            <a:r>
              <a:rPr lang="en-US" sz="2300">
                <a:solidFill>
                  <a:srgbClr val="000000"/>
                </a:solidFill>
                <a:latin typeface="Open Sans Bold"/>
              </a:rPr>
              <a:t>  (ENERGYSTARScore) = Sore entre 1 à 100 qui évalue le rendement énergétique global d’une propriété </a:t>
            </a:r>
          </a:p>
          <a:p>
            <a:pPr marL="496585" indent="-248293" lvl="1">
              <a:lnSpc>
                <a:spcPts val="3220"/>
              </a:lnSpc>
              <a:buFont typeface="Arial"/>
              <a:buChar char="•"/>
            </a:pPr>
            <a:r>
              <a:rPr lang="en-US" sz="2300">
                <a:solidFill>
                  <a:srgbClr val="000000"/>
                </a:solidFill>
                <a:latin typeface="Open Sans Bold"/>
              </a:rPr>
              <a:t>  (NumberofFloors) = Nombre d'étage</a:t>
            </a:r>
          </a:p>
          <a:p>
            <a:pPr marL="496585" indent="-248293" lvl="1">
              <a:lnSpc>
                <a:spcPts val="3220"/>
              </a:lnSpc>
              <a:buFont typeface="Arial"/>
              <a:buChar char="•"/>
            </a:pPr>
            <a:r>
              <a:rPr lang="en-US" sz="2300">
                <a:solidFill>
                  <a:srgbClr val="000000"/>
                </a:solidFill>
                <a:latin typeface="Open Sans Bold"/>
              </a:rPr>
              <a:t>  (NumberofBuildings) = Nombre des batiments </a:t>
            </a:r>
          </a:p>
          <a:p>
            <a:pPr marL="496585" indent="-248293" lvl="1">
              <a:lnSpc>
                <a:spcPts val="3220"/>
              </a:lnSpc>
              <a:buFont typeface="Arial"/>
              <a:buChar char="•"/>
            </a:pPr>
            <a:r>
              <a:rPr lang="en-US" sz="2300">
                <a:solidFill>
                  <a:srgbClr val="000000"/>
                </a:solidFill>
                <a:latin typeface="Open Sans Bold"/>
              </a:rPr>
              <a:t>  (PropertyGFABuilding(s)) = Superficie totale en pieds carrés entre les surfaces extérieures des murs d’enceinte d’un bâtiment.  </a:t>
            </a:r>
          </a:p>
          <a:p>
            <a:pPr marL="496585" indent="-248293" lvl="1">
              <a:lnSpc>
                <a:spcPts val="3220"/>
              </a:lnSpc>
              <a:buFont typeface="Arial"/>
              <a:buChar char="•"/>
            </a:pPr>
            <a:r>
              <a:rPr lang="en-US" sz="2300">
                <a:solidFill>
                  <a:srgbClr val="000000"/>
                </a:solidFill>
                <a:latin typeface="Open Sans Bold"/>
              </a:rPr>
              <a:t> (LargestPropertyUseType) = La plus grande utilisation d’une propriété (par exemple, bureau, magasin de détail) par GFA.</a:t>
            </a:r>
          </a:p>
          <a:p>
            <a:pPr marL="496585" indent="-248293" lvl="1">
              <a:lnSpc>
                <a:spcPts val="3220"/>
              </a:lnSpc>
              <a:buFont typeface="Arial"/>
              <a:buChar char="•"/>
            </a:pPr>
            <a:r>
              <a:rPr lang="en-US" sz="2300">
                <a:solidFill>
                  <a:srgbClr val="000000"/>
                </a:solidFill>
                <a:latin typeface="Open Sans Bold"/>
              </a:rPr>
              <a:t>  (LargestPropertyUseTypeGFA) = La surface de plancher brute (GFA) de la plus grande utilisation de la propriété.</a:t>
            </a:r>
          </a:p>
        </p:txBody>
      </p:sp>
      <p:sp>
        <p:nvSpPr>
          <p:cNvPr name="TextBox 4" id="4"/>
          <p:cNvSpPr txBox="true"/>
          <p:nvPr/>
        </p:nvSpPr>
        <p:spPr>
          <a:xfrm rot="0">
            <a:off x="400860" y="324365"/>
            <a:ext cx="17014825" cy="863600"/>
          </a:xfrm>
          <a:prstGeom prst="rect">
            <a:avLst/>
          </a:prstGeom>
        </p:spPr>
        <p:txBody>
          <a:bodyPr anchor="t" rtlCol="false" tIns="0" lIns="0" bIns="0" rIns="0">
            <a:spAutoFit/>
          </a:bodyPr>
          <a:lstStyle/>
          <a:p>
            <a:pPr algn="ctr">
              <a:lnSpc>
                <a:spcPts val="7000"/>
              </a:lnSpc>
            </a:pPr>
            <a:r>
              <a:rPr lang="en-US" sz="5000">
                <a:solidFill>
                  <a:srgbClr val="003DA5"/>
                </a:solidFill>
                <a:latin typeface="Open Sans Bold"/>
              </a:rPr>
              <a:t>Identification des variables indisponsables a l'analyse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7543664" y="9163050"/>
            <a:ext cx="3769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7</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14096" y="3969374"/>
            <a:ext cx="2137540" cy="213754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00265" y="3025978"/>
            <a:ext cx="3329876" cy="1664938"/>
          </a:xfrm>
          <a:prstGeom prst="rect">
            <a:avLst/>
          </a:prstGeom>
        </p:spPr>
      </p:pic>
      <p:grpSp>
        <p:nvGrpSpPr>
          <p:cNvPr name="Group 5" id="5"/>
          <p:cNvGrpSpPr>
            <a:grpSpLocks noChangeAspect="true"/>
          </p:cNvGrpSpPr>
          <p:nvPr/>
        </p:nvGrpSpPr>
        <p:grpSpPr>
          <a:xfrm rot="0">
            <a:off x="3299515" y="4666448"/>
            <a:ext cx="848136" cy="570260"/>
            <a:chOff x="0" y="0"/>
            <a:chExt cx="1930400" cy="1297940"/>
          </a:xfrm>
        </p:grpSpPr>
        <p:sp>
          <p:nvSpPr>
            <p:cNvPr name="Freeform 6" id="6"/>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216547" y="3681120"/>
            <a:ext cx="2137540" cy="213754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3615725" y="4986191"/>
            <a:ext cx="3329876" cy="1664938"/>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41770" y="3799862"/>
            <a:ext cx="2137540" cy="2137540"/>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945602" y="3025978"/>
            <a:ext cx="3329876" cy="1664938"/>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0116331" y="4709011"/>
            <a:ext cx="3329876" cy="1664938"/>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07479" y="3062168"/>
            <a:ext cx="3329876" cy="1664938"/>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808878" y="3403940"/>
            <a:ext cx="2137540" cy="2137540"/>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912932" y="3917421"/>
            <a:ext cx="2137540" cy="2137540"/>
          </a:xfrm>
          <a:prstGeom prst="rect">
            <a:avLst/>
          </a:prstGeom>
        </p:spPr>
      </p:pic>
      <p:grpSp>
        <p:nvGrpSpPr>
          <p:cNvPr name="Group 15" id="15"/>
          <p:cNvGrpSpPr>
            <a:grpSpLocks noChangeAspect="true"/>
          </p:cNvGrpSpPr>
          <p:nvPr/>
        </p:nvGrpSpPr>
        <p:grpSpPr>
          <a:xfrm rot="0">
            <a:off x="6521533" y="4555656"/>
            <a:ext cx="848136" cy="570260"/>
            <a:chOff x="0" y="0"/>
            <a:chExt cx="1930400" cy="1297940"/>
          </a:xfrm>
        </p:grpSpPr>
        <p:sp>
          <p:nvSpPr>
            <p:cNvPr name="Freeform 16" id="16"/>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grpSp>
        <p:nvGrpSpPr>
          <p:cNvPr name="Group 17" id="17"/>
          <p:cNvGrpSpPr>
            <a:grpSpLocks noChangeAspect="true"/>
          </p:cNvGrpSpPr>
          <p:nvPr/>
        </p:nvGrpSpPr>
        <p:grpSpPr>
          <a:xfrm rot="0">
            <a:off x="9729466" y="4701061"/>
            <a:ext cx="848136" cy="570260"/>
            <a:chOff x="0" y="0"/>
            <a:chExt cx="1930400" cy="1297940"/>
          </a:xfrm>
        </p:grpSpPr>
        <p:sp>
          <p:nvSpPr>
            <p:cNvPr name="Freeform 18" id="1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grpSp>
        <p:nvGrpSpPr>
          <p:cNvPr name="Group 19" id="19"/>
          <p:cNvGrpSpPr>
            <a:grpSpLocks noChangeAspect="true"/>
          </p:cNvGrpSpPr>
          <p:nvPr/>
        </p:nvGrpSpPr>
        <p:grpSpPr>
          <a:xfrm rot="0">
            <a:off x="13017171" y="4516579"/>
            <a:ext cx="848136" cy="570260"/>
            <a:chOff x="0" y="0"/>
            <a:chExt cx="1930400" cy="1297940"/>
          </a:xfrm>
        </p:grpSpPr>
        <p:sp>
          <p:nvSpPr>
            <p:cNvPr name="Freeform 20" id="2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sp>
        <p:nvSpPr>
          <p:cNvPr name="TextBox 21" id="21"/>
          <p:cNvSpPr txBox="true"/>
          <p:nvPr/>
        </p:nvSpPr>
        <p:spPr>
          <a:xfrm rot="0">
            <a:off x="1894400" y="4460406"/>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1</a:t>
            </a:r>
          </a:p>
        </p:txBody>
      </p:sp>
      <p:sp>
        <p:nvSpPr>
          <p:cNvPr name="TextBox 22" id="22"/>
          <p:cNvSpPr txBox="true"/>
          <p:nvPr/>
        </p:nvSpPr>
        <p:spPr>
          <a:xfrm rot="0">
            <a:off x="5096851" y="4199743"/>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2</a:t>
            </a:r>
          </a:p>
        </p:txBody>
      </p:sp>
      <p:sp>
        <p:nvSpPr>
          <p:cNvPr name="TextBox 23" id="23"/>
          <p:cNvSpPr txBox="true"/>
          <p:nvPr/>
        </p:nvSpPr>
        <p:spPr>
          <a:xfrm rot="0">
            <a:off x="8422074" y="4199743"/>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3</a:t>
            </a:r>
          </a:p>
        </p:txBody>
      </p:sp>
      <p:sp>
        <p:nvSpPr>
          <p:cNvPr name="TextBox 24" id="24"/>
          <p:cNvSpPr txBox="true"/>
          <p:nvPr/>
        </p:nvSpPr>
        <p:spPr>
          <a:xfrm rot="0">
            <a:off x="11689182" y="3874124"/>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4</a:t>
            </a:r>
          </a:p>
        </p:txBody>
      </p:sp>
      <p:sp>
        <p:nvSpPr>
          <p:cNvPr name="TextBox 25" id="25"/>
          <p:cNvSpPr txBox="true"/>
          <p:nvPr/>
        </p:nvSpPr>
        <p:spPr>
          <a:xfrm rot="0">
            <a:off x="14793236" y="4495018"/>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5</a:t>
            </a:r>
          </a:p>
        </p:txBody>
      </p:sp>
      <p:grpSp>
        <p:nvGrpSpPr>
          <p:cNvPr name="Group 26" id="26"/>
          <p:cNvGrpSpPr>
            <a:grpSpLocks noChangeAspect="true"/>
          </p:cNvGrpSpPr>
          <p:nvPr/>
        </p:nvGrpSpPr>
        <p:grpSpPr>
          <a:xfrm rot="0">
            <a:off x="16098097" y="4727106"/>
            <a:ext cx="848136" cy="570260"/>
            <a:chOff x="0" y="0"/>
            <a:chExt cx="1930400" cy="1297940"/>
          </a:xfrm>
        </p:grpSpPr>
        <p:sp>
          <p:nvSpPr>
            <p:cNvPr name="Freeform 27" id="2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pic>
        <p:nvPicPr>
          <p:cNvPr name="Picture 28" id="2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99952" y="6499089"/>
            <a:ext cx="3430190" cy="1290999"/>
          </a:xfrm>
          <a:prstGeom prst="rect">
            <a:avLst/>
          </a:prstGeom>
        </p:spPr>
      </p:pic>
      <p:pic>
        <p:nvPicPr>
          <p:cNvPr name="Picture 29" id="2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723583" y="1445891"/>
            <a:ext cx="3413751" cy="1284812"/>
          </a:xfrm>
          <a:prstGeom prst="rect">
            <a:avLst/>
          </a:prstGeom>
        </p:spPr>
      </p:pic>
      <p:pic>
        <p:nvPicPr>
          <p:cNvPr name="Picture 30" id="3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541770" y="6621599"/>
            <a:ext cx="3430190" cy="1290999"/>
          </a:xfrm>
          <a:prstGeom prst="rect">
            <a:avLst/>
          </a:prstGeom>
        </p:spPr>
      </p:pic>
      <p:pic>
        <p:nvPicPr>
          <p:cNvPr name="Picture 31" id="3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747153" y="1557143"/>
            <a:ext cx="3118154" cy="1173560"/>
          </a:xfrm>
          <a:prstGeom prst="rect">
            <a:avLst/>
          </a:prstGeom>
        </p:spPr>
      </p:pic>
      <p:pic>
        <p:nvPicPr>
          <p:cNvPr name="Picture 32" id="3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469349" y="6373949"/>
            <a:ext cx="3547112" cy="1335004"/>
          </a:xfrm>
          <a:prstGeom prst="rect">
            <a:avLst/>
          </a:prstGeom>
        </p:spPr>
      </p:pic>
      <p:sp>
        <p:nvSpPr>
          <p:cNvPr name="TextBox 33" id="33"/>
          <p:cNvSpPr txBox="true"/>
          <p:nvPr/>
        </p:nvSpPr>
        <p:spPr>
          <a:xfrm rot="0">
            <a:off x="1028700" y="1142036"/>
            <a:ext cx="1785045" cy="1251584"/>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Dataset</a:t>
            </a:r>
          </a:p>
          <a:p>
            <a:pPr algn="ctr">
              <a:lnSpc>
                <a:spcPts val="5040"/>
              </a:lnSpc>
              <a:spcBef>
                <a:spcPct val="0"/>
              </a:spcBef>
            </a:pPr>
            <a:r>
              <a:rPr lang="en-US" sz="3600">
                <a:solidFill>
                  <a:srgbClr val="000000"/>
                </a:solidFill>
                <a:latin typeface="Open Sans Bold"/>
              </a:rPr>
              <a:t> initial</a:t>
            </a:r>
          </a:p>
        </p:txBody>
      </p:sp>
      <p:sp>
        <p:nvSpPr>
          <p:cNvPr name="TextBox 34" id="34"/>
          <p:cNvSpPr txBox="true"/>
          <p:nvPr/>
        </p:nvSpPr>
        <p:spPr>
          <a:xfrm rot="0">
            <a:off x="419752" y="6538503"/>
            <a:ext cx="3430190" cy="1251584"/>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Lignes =3376</a:t>
            </a:r>
          </a:p>
          <a:p>
            <a:pPr algn="ctr">
              <a:lnSpc>
                <a:spcPts val="5040"/>
              </a:lnSpc>
              <a:spcBef>
                <a:spcPct val="0"/>
              </a:spcBef>
            </a:pPr>
            <a:r>
              <a:rPr lang="en-US" sz="3600">
                <a:solidFill>
                  <a:srgbClr val="000000"/>
                </a:solidFill>
                <a:latin typeface="Open Sans Bold"/>
              </a:rPr>
              <a:t>colonnes =46</a:t>
            </a:r>
          </a:p>
        </p:txBody>
      </p:sp>
      <p:sp>
        <p:nvSpPr>
          <p:cNvPr name="TextBox 35" id="35"/>
          <p:cNvSpPr txBox="true"/>
          <p:nvPr/>
        </p:nvSpPr>
        <p:spPr>
          <a:xfrm rot="0">
            <a:off x="6993898" y="861135"/>
            <a:ext cx="3814979" cy="1794768"/>
          </a:xfrm>
          <a:prstGeom prst="rect">
            <a:avLst/>
          </a:prstGeom>
        </p:spPr>
        <p:txBody>
          <a:bodyPr anchor="t" rtlCol="false" tIns="0" lIns="0" bIns="0" rIns="0">
            <a:spAutoFit/>
          </a:bodyPr>
          <a:lstStyle/>
          <a:p>
            <a:pPr algn="ctr">
              <a:lnSpc>
                <a:spcPts val="3577"/>
              </a:lnSpc>
              <a:spcBef>
                <a:spcPct val="0"/>
              </a:spcBef>
            </a:pPr>
            <a:r>
              <a:rPr lang="en-US" sz="2555">
                <a:solidFill>
                  <a:srgbClr val="000000"/>
                </a:solidFill>
                <a:latin typeface="Open Sans Bold"/>
              </a:rPr>
              <a:t>1</a:t>
            </a:r>
            <a:r>
              <a:rPr lang="en-US" sz="2555">
                <a:solidFill>
                  <a:srgbClr val="000000"/>
                </a:solidFill>
                <a:latin typeface="Open Sans Bold"/>
              </a:rPr>
              <a:t>.Identification et suppression des bâtiments non résidentiels </a:t>
            </a:r>
          </a:p>
        </p:txBody>
      </p:sp>
      <p:sp>
        <p:nvSpPr>
          <p:cNvPr name="TextBox 36" id="36"/>
          <p:cNvSpPr txBox="true"/>
          <p:nvPr/>
        </p:nvSpPr>
        <p:spPr>
          <a:xfrm rot="0">
            <a:off x="4198531" y="6593979"/>
            <a:ext cx="3084963" cy="13627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Open Sans Bold"/>
              </a:rPr>
              <a:t>Suppression des données non explicatives :</a:t>
            </a:r>
          </a:p>
        </p:txBody>
      </p:sp>
      <p:sp>
        <p:nvSpPr>
          <p:cNvPr name="TextBox 37" id="37"/>
          <p:cNvSpPr txBox="true"/>
          <p:nvPr/>
        </p:nvSpPr>
        <p:spPr>
          <a:xfrm rot="0">
            <a:off x="8014614" y="6629162"/>
            <a:ext cx="2484502" cy="1079791"/>
          </a:xfrm>
          <a:prstGeom prst="rect">
            <a:avLst/>
          </a:prstGeom>
        </p:spPr>
        <p:txBody>
          <a:bodyPr anchor="t" rtlCol="false" tIns="0" lIns="0" bIns="0" rIns="0">
            <a:spAutoFit/>
          </a:bodyPr>
          <a:lstStyle/>
          <a:p>
            <a:pPr algn="ctr">
              <a:lnSpc>
                <a:spcPts val="4349"/>
              </a:lnSpc>
              <a:spcBef>
                <a:spcPct val="0"/>
              </a:spcBef>
            </a:pPr>
            <a:r>
              <a:rPr lang="en-US" sz="3107">
                <a:solidFill>
                  <a:srgbClr val="000000"/>
                </a:solidFill>
                <a:latin typeface="Open Sans Bold"/>
              </a:rPr>
              <a:t>Lignes =</a:t>
            </a:r>
            <a:r>
              <a:rPr lang="en-US" sz="3107">
                <a:solidFill>
                  <a:srgbClr val="000000"/>
                </a:solidFill>
                <a:latin typeface="Open Sans Bold"/>
              </a:rPr>
              <a:t>1668</a:t>
            </a:r>
          </a:p>
          <a:p>
            <a:pPr algn="ctr">
              <a:lnSpc>
                <a:spcPts val="4349"/>
              </a:lnSpc>
              <a:spcBef>
                <a:spcPct val="0"/>
              </a:spcBef>
            </a:pPr>
            <a:r>
              <a:rPr lang="en-US" sz="3107">
                <a:solidFill>
                  <a:srgbClr val="000000"/>
                </a:solidFill>
                <a:latin typeface="Open Sans Bold"/>
              </a:rPr>
              <a:t>colonnes=33</a:t>
            </a:r>
          </a:p>
        </p:txBody>
      </p:sp>
      <p:sp>
        <p:nvSpPr>
          <p:cNvPr name="TextBox 38" id="38"/>
          <p:cNvSpPr txBox="true"/>
          <p:nvPr/>
        </p:nvSpPr>
        <p:spPr>
          <a:xfrm rot="0">
            <a:off x="4147651" y="1534359"/>
            <a:ext cx="2373882" cy="939375"/>
          </a:xfrm>
          <a:prstGeom prst="rect">
            <a:avLst/>
          </a:prstGeom>
        </p:spPr>
        <p:txBody>
          <a:bodyPr anchor="t" rtlCol="false" tIns="0" lIns="0" bIns="0" rIns="0">
            <a:spAutoFit/>
          </a:bodyPr>
          <a:lstStyle/>
          <a:p>
            <a:pPr algn="ctr">
              <a:lnSpc>
                <a:spcPts val="3752"/>
              </a:lnSpc>
              <a:spcBef>
                <a:spcPct val="0"/>
              </a:spcBef>
            </a:pPr>
            <a:r>
              <a:rPr lang="en-US" sz="2680">
                <a:solidFill>
                  <a:srgbClr val="000000"/>
                </a:solidFill>
                <a:latin typeface="Open Sans Bold"/>
              </a:rPr>
              <a:t>Lignes =3376</a:t>
            </a:r>
          </a:p>
          <a:p>
            <a:pPr algn="ctr">
              <a:lnSpc>
                <a:spcPts val="3752"/>
              </a:lnSpc>
              <a:spcBef>
                <a:spcPct val="0"/>
              </a:spcBef>
            </a:pPr>
            <a:r>
              <a:rPr lang="en-US" sz="2680">
                <a:solidFill>
                  <a:srgbClr val="000000"/>
                </a:solidFill>
                <a:latin typeface="Open Sans Bold"/>
              </a:rPr>
              <a:t>colonnes =33</a:t>
            </a:r>
          </a:p>
        </p:txBody>
      </p:sp>
      <p:sp>
        <p:nvSpPr>
          <p:cNvPr name="TextBox 39" id="39"/>
          <p:cNvSpPr txBox="true"/>
          <p:nvPr/>
        </p:nvSpPr>
        <p:spPr>
          <a:xfrm rot="0">
            <a:off x="11229134" y="6487704"/>
            <a:ext cx="2814459" cy="13627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Open Sans Bold"/>
              </a:rPr>
              <a:t>Contrôle des valeurs négatives </a:t>
            </a:r>
          </a:p>
        </p:txBody>
      </p:sp>
      <p:sp>
        <p:nvSpPr>
          <p:cNvPr name="TextBox 40" id="40"/>
          <p:cNvSpPr txBox="true"/>
          <p:nvPr/>
        </p:nvSpPr>
        <p:spPr>
          <a:xfrm rot="0">
            <a:off x="10944009" y="1725181"/>
            <a:ext cx="2244209" cy="9055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Open Sans Bold"/>
              </a:rPr>
              <a:t>Lignes =1622</a:t>
            </a:r>
          </a:p>
          <a:p>
            <a:pPr algn="ctr">
              <a:lnSpc>
                <a:spcPts val="3640"/>
              </a:lnSpc>
              <a:spcBef>
                <a:spcPct val="0"/>
              </a:spcBef>
            </a:pPr>
            <a:r>
              <a:rPr lang="en-US" sz="2600">
                <a:solidFill>
                  <a:srgbClr val="000000"/>
                </a:solidFill>
                <a:latin typeface="Open Sans Bold"/>
              </a:rPr>
              <a:t>colonnes =32</a:t>
            </a:r>
          </a:p>
        </p:txBody>
      </p:sp>
      <p:sp>
        <p:nvSpPr>
          <p:cNvPr name="TextBox 41" id="41"/>
          <p:cNvSpPr txBox="true"/>
          <p:nvPr/>
        </p:nvSpPr>
        <p:spPr>
          <a:xfrm rot="0">
            <a:off x="9139238" y="5116160"/>
            <a:ext cx="9525" cy="613409"/>
          </a:xfrm>
          <a:prstGeom prst="rect">
            <a:avLst/>
          </a:prstGeom>
        </p:spPr>
        <p:txBody>
          <a:bodyPr anchor="t" rtlCol="false" tIns="0" lIns="0" bIns="0" rIns="0">
            <a:spAutoFit/>
          </a:bodyPr>
          <a:lstStyle/>
          <a:p>
            <a:pPr algn="ctr">
              <a:lnSpc>
                <a:spcPts val="5040"/>
              </a:lnSpc>
              <a:spcBef>
                <a:spcPct val="0"/>
              </a:spcBef>
            </a:pPr>
          </a:p>
        </p:txBody>
      </p:sp>
      <p:sp>
        <p:nvSpPr>
          <p:cNvPr name="TextBox 42" id="42"/>
          <p:cNvSpPr txBox="true"/>
          <p:nvPr/>
        </p:nvSpPr>
        <p:spPr>
          <a:xfrm rot="0">
            <a:off x="15758619" y="1373492"/>
            <a:ext cx="1785045" cy="1251584"/>
          </a:xfrm>
          <a:prstGeom prst="rect">
            <a:avLst/>
          </a:prstGeom>
        </p:spPr>
        <p:txBody>
          <a:bodyPr anchor="t" rtlCol="false" tIns="0" lIns="0" bIns="0" rIns="0">
            <a:spAutoFit/>
          </a:bodyPr>
          <a:lstStyle/>
          <a:p>
            <a:pPr algn="ctr">
              <a:lnSpc>
                <a:spcPts val="5040"/>
              </a:lnSpc>
            </a:pPr>
            <a:r>
              <a:rPr lang="en-US" sz="3600">
                <a:solidFill>
                  <a:srgbClr val="000000"/>
                </a:solidFill>
                <a:latin typeface="Open Sans Bold"/>
              </a:rPr>
              <a:t>Dataset</a:t>
            </a:r>
          </a:p>
          <a:p>
            <a:pPr algn="ctr">
              <a:lnSpc>
                <a:spcPts val="5040"/>
              </a:lnSpc>
            </a:pPr>
            <a:r>
              <a:rPr lang="en-US" sz="3600">
                <a:solidFill>
                  <a:srgbClr val="000000"/>
                </a:solidFill>
                <a:latin typeface="Open Sans Bold"/>
              </a:rPr>
              <a:t> final</a:t>
            </a:r>
          </a:p>
        </p:txBody>
      </p:sp>
      <p:sp>
        <p:nvSpPr>
          <p:cNvPr name="TextBox 43" id="43"/>
          <p:cNvSpPr txBox="true"/>
          <p:nvPr/>
        </p:nvSpPr>
        <p:spPr>
          <a:xfrm rot="0">
            <a:off x="14635882" y="6478179"/>
            <a:ext cx="3284714" cy="1204016"/>
          </a:xfrm>
          <a:prstGeom prst="rect">
            <a:avLst/>
          </a:prstGeom>
        </p:spPr>
        <p:txBody>
          <a:bodyPr anchor="t" rtlCol="false" tIns="0" lIns="0" bIns="0" rIns="0">
            <a:spAutoFit/>
          </a:bodyPr>
          <a:lstStyle/>
          <a:p>
            <a:pPr algn="ctr">
              <a:lnSpc>
                <a:spcPts val="4835"/>
              </a:lnSpc>
              <a:spcBef>
                <a:spcPct val="0"/>
              </a:spcBef>
            </a:pPr>
            <a:r>
              <a:rPr lang="en-US" sz="3453">
                <a:solidFill>
                  <a:srgbClr val="000000"/>
                </a:solidFill>
                <a:latin typeface="Open Sans Bold"/>
              </a:rPr>
              <a:t>Lignes =1622</a:t>
            </a:r>
          </a:p>
          <a:p>
            <a:pPr algn="ctr">
              <a:lnSpc>
                <a:spcPts val="4835"/>
              </a:lnSpc>
              <a:spcBef>
                <a:spcPct val="0"/>
              </a:spcBef>
            </a:pPr>
            <a:r>
              <a:rPr lang="en-US" sz="3453">
                <a:solidFill>
                  <a:srgbClr val="000000"/>
                </a:solidFill>
                <a:latin typeface="Open Sans Bold"/>
              </a:rPr>
              <a:t>colonnes =12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9145" t="35067" r="53955" b="22003"/>
          <a:stretch>
            <a:fillRect/>
          </a:stretch>
        </p:blipFill>
        <p:spPr>
          <a:xfrm flipH="false" flipV="false" rot="0">
            <a:off x="756555" y="2047083"/>
            <a:ext cx="5325001" cy="4780261"/>
          </a:xfrm>
          <a:prstGeom prst="rect">
            <a:avLst/>
          </a:prstGeom>
        </p:spPr>
      </p:pic>
      <p:pic>
        <p:nvPicPr>
          <p:cNvPr name="Picture 3" id="3"/>
          <p:cNvPicPr>
            <a:picLocks noChangeAspect="true"/>
          </p:cNvPicPr>
          <p:nvPr/>
        </p:nvPicPr>
        <p:blipFill>
          <a:blip r:embed="rId3"/>
          <a:srcRect l="19725" t="36120" r="10636" b="27645"/>
          <a:stretch>
            <a:fillRect/>
          </a:stretch>
        </p:blipFill>
        <p:spPr>
          <a:xfrm flipH="false" flipV="false" rot="0">
            <a:off x="756555" y="6844155"/>
            <a:ext cx="10953963" cy="3205991"/>
          </a:xfrm>
          <a:prstGeom prst="rect">
            <a:avLst/>
          </a:prstGeom>
        </p:spPr>
      </p:pic>
      <p:sp>
        <p:nvSpPr>
          <p:cNvPr name="TextBox 4" id="4"/>
          <p:cNvSpPr txBox="true"/>
          <p:nvPr/>
        </p:nvSpPr>
        <p:spPr>
          <a:xfrm rot="0">
            <a:off x="17543664" y="9163050"/>
            <a:ext cx="3769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8</a:t>
            </a:r>
          </a:p>
        </p:txBody>
      </p:sp>
      <p:sp>
        <p:nvSpPr>
          <p:cNvPr name="TextBox 5" id="5"/>
          <p:cNvSpPr txBox="true"/>
          <p:nvPr/>
        </p:nvSpPr>
        <p:spPr>
          <a:xfrm rot="0">
            <a:off x="156148" y="191774"/>
            <a:ext cx="17387516" cy="1588127"/>
          </a:xfrm>
          <a:prstGeom prst="rect">
            <a:avLst/>
          </a:prstGeom>
        </p:spPr>
        <p:txBody>
          <a:bodyPr anchor="t" rtlCol="false" tIns="0" lIns="0" bIns="0" rIns="0">
            <a:spAutoFit/>
          </a:bodyPr>
          <a:lstStyle/>
          <a:p>
            <a:pPr>
              <a:lnSpc>
                <a:spcPts val="6440"/>
              </a:lnSpc>
            </a:pPr>
            <a:r>
              <a:rPr lang="en-US" sz="4600">
                <a:solidFill>
                  <a:srgbClr val="003DA4"/>
                </a:solidFill>
                <a:latin typeface="Open Sans Bold"/>
              </a:rPr>
              <a:t>Traitement des valeurs NaN </a:t>
            </a:r>
          </a:p>
          <a:p>
            <a:pPr>
              <a:lnSpc>
                <a:spcPts val="6440"/>
              </a:lnSpc>
            </a:pPr>
            <a:r>
              <a:rPr lang="en-US" sz="4600">
                <a:solidFill>
                  <a:srgbClr val="003DA4"/>
                </a:solidFill>
                <a:latin typeface="Open Sans Bold"/>
              </a:rPr>
              <a:t> Suppression des NaN des variables sauf ENERGYSTARScore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9259688" y="-1428750"/>
            <a:ext cx="10133212" cy="16474551"/>
          </a:xfrm>
          <a:prstGeom prst="rect">
            <a:avLst/>
          </a:prstGeom>
          <a:solidFill>
            <a:srgbClr val="8C52FF"/>
          </a:solidFill>
        </p:spPr>
      </p:sp>
      <p:pic>
        <p:nvPicPr>
          <p:cNvPr name="Picture 3" id="3"/>
          <p:cNvPicPr>
            <a:picLocks noChangeAspect="true"/>
          </p:cNvPicPr>
          <p:nvPr/>
        </p:nvPicPr>
        <p:blipFill>
          <a:blip r:embed="rId2"/>
          <a:srcRect l="0" t="0" r="0" b="0"/>
          <a:stretch>
            <a:fillRect/>
          </a:stretch>
        </p:blipFill>
        <p:spPr>
          <a:xfrm flipH="false" flipV="false" rot="0">
            <a:off x="9613337" y="1488137"/>
            <a:ext cx="7645963" cy="7310727"/>
          </a:xfrm>
          <a:prstGeom prst="rect">
            <a:avLst/>
          </a:prstGeom>
        </p:spPr>
      </p:pic>
      <p:sp>
        <p:nvSpPr>
          <p:cNvPr name="TextBox 4" id="4"/>
          <p:cNvSpPr txBox="true"/>
          <p:nvPr/>
        </p:nvSpPr>
        <p:spPr>
          <a:xfrm rot="0">
            <a:off x="17543664" y="9163050"/>
            <a:ext cx="3769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9</a:t>
            </a:r>
          </a:p>
        </p:txBody>
      </p:sp>
      <p:sp>
        <p:nvSpPr>
          <p:cNvPr name="TextBox 5" id="5"/>
          <p:cNvSpPr txBox="true"/>
          <p:nvPr/>
        </p:nvSpPr>
        <p:spPr>
          <a:xfrm rot="0">
            <a:off x="595622" y="537527"/>
            <a:ext cx="7749679" cy="887095"/>
          </a:xfrm>
          <a:prstGeom prst="rect">
            <a:avLst/>
          </a:prstGeom>
        </p:spPr>
        <p:txBody>
          <a:bodyPr anchor="t" rtlCol="false" tIns="0" lIns="0" bIns="0" rIns="0">
            <a:spAutoFit/>
          </a:bodyPr>
          <a:lstStyle/>
          <a:p>
            <a:pPr algn="ctr">
              <a:lnSpc>
                <a:spcPts val="7279"/>
              </a:lnSpc>
            </a:pPr>
            <a:r>
              <a:rPr lang="en-US" sz="5199">
                <a:solidFill>
                  <a:srgbClr val="003DA5"/>
                </a:solidFill>
                <a:latin typeface="Open Sans Bold"/>
              </a:rPr>
              <a:t>3. Analyse exploratoire </a:t>
            </a:r>
          </a:p>
        </p:txBody>
      </p:sp>
      <p:sp>
        <p:nvSpPr>
          <p:cNvPr name="TextBox 6" id="6"/>
          <p:cNvSpPr txBox="true"/>
          <p:nvPr/>
        </p:nvSpPr>
        <p:spPr>
          <a:xfrm rot="0">
            <a:off x="308502" y="3356097"/>
            <a:ext cx="8951186" cy="3517657"/>
          </a:xfrm>
          <a:prstGeom prst="rect">
            <a:avLst/>
          </a:prstGeom>
        </p:spPr>
        <p:txBody>
          <a:bodyPr anchor="t" rtlCol="false" tIns="0" lIns="0" bIns="0" rIns="0">
            <a:spAutoFit/>
          </a:bodyPr>
          <a:lstStyle/>
          <a:p>
            <a:pPr marL="622778" indent="-311389" lvl="1">
              <a:lnSpc>
                <a:spcPts val="4038"/>
              </a:lnSpc>
              <a:buFont typeface="Arial"/>
              <a:buChar char="•"/>
            </a:pPr>
            <a:r>
              <a:rPr lang="en-US" sz="2884">
                <a:solidFill>
                  <a:srgbClr val="000000"/>
                </a:solidFill>
                <a:latin typeface="Open Sans Extra Bold"/>
              </a:rPr>
              <a:t>On c</a:t>
            </a:r>
            <a:r>
              <a:rPr lang="en-US" sz="2884">
                <a:solidFill>
                  <a:srgbClr val="000000"/>
                </a:solidFill>
                <a:latin typeface="Open Sans Extra Bold"/>
              </a:rPr>
              <a:t>onstate que les variables PropertyGFATotal, PropertyGFABuilding(s), LargestPropertyUseTypeGFA sont très corrélées alors seulement la variable PropertyGFATotal va être retenu pour notre modèle.</a:t>
            </a:r>
          </a:p>
          <a:p>
            <a:pPr algn="r">
              <a:lnSpc>
                <a:spcPts val="403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DAFU6ikU90g</dc:identifier>
  <dcterms:modified xsi:type="dcterms:W3CDTF">2011-08-01T06:04:30Z</dcterms:modified>
  <cp:revision>1</cp:revision>
  <dc:title>AZZABI_YOUSRA_4_presentation_062022</dc:title>
</cp:coreProperties>
</file>